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5" r:id="rId4"/>
    <p:sldId id="297" r:id="rId5"/>
    <p:sldId id="298" r:id="rId6"/>
    <p:sldId id="299" r:id="rId7"/>
    <p:sldId id="300" r:id="rId8"/>
    <p:sldId id="266" r:id="rId9"/>
    <p:sldId id="301" r:id="rId10"/>
    <p:sldId id="259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63B17-5B0D-D4B0-2E13-810AB14EF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028136-A04B-EF4A-6763-5BBE21009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16FF00-DD06-C645-23A5-52F723DD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C45B-BB33-422C-80A6-5FC67BA9F03A}" type="datetimeFigureOut">
              <a:rPr lang="es-CO" smtClean="0"/>
              <a:t>5/11/2024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DFB948-1751-1AD8-38DD-B7BE6409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418C0B-FB72-D905-B07A-929E7622A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E60-DE21-4D8A-AEC4-B31B9A6B29E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1574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7BBE6-7A7B-A263-D387-7FFD6418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6C4ADF-6D31-F0E4-14E4-06CB07CDA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11F67A-F169-C813-6E87-4466BD35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C45B-BB33-422C-80A6-5FC67BA9F03A}" type="datetimeFigureOut">
              <a:rPr lang="es-CO" smtClean="0"/>
              <a:t>5/11/2024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AAC8C-FCAD-1F92-5611-94F6BACB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413476-3B01-40DB-4356-0A9E6864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E60-DE21-4D8A-AEC4-B31B9A6B29E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201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0052DE-B870-8CA1-89F2-70AFD53C3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0C1642-21EA-776A-3067-3BE6A3239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B7B6E-9488-AD0E-D444-0ED488B4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C45B-BB33-422C-80A6-5FC67BA9F03A}" type="datetimeFigureOut">
              <a:rPr lang="es-CO" smtClean="0"/>
              <a:t>5/11/2024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4510C9-4167-5EA7-429E-C5BF3E07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EF1D1F-EDDD-E373-67AF-89C37AFA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E60-DE21-4D8A-AEC4-B31B9A6B29E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696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3F127-3CF1-1E11-42F0-437C34E1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F322EE-BC2F-F752-34F0-E075654DB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A411BC-F7F0-B351-D743-F9BE6E8D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C45B-BB33-422C-80A6-5FC67BA9F03A}" type="datetimeFigureOut">
              <a:rPr lang="es-CO" smtClean="0"/>
              <a:t>5/11/2024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8404CD-4293-E04C-85ED-9D69CBE6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E3FF7E-611C-0B07-F464-FC5A19D8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E60-DE21-4D8A-AEC4-B31B9A6B29E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323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F9D1B-399A-E41F-BF10-666CB8E9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2A7610-5E8C-7296-92CD-783490EEA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600FC-05FC-67AA-6F5E-293EC557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C45B-BB33-422C-80A6-5FC67BA9F03A}" type="datetimeFigureOut">
              <a:rPr lang="es-CO" smtClean="0"/>
              <a:t>5/11/2024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39FC69-D557-2B0B-FAE0-78E8DA3C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392A1E-5146-DF72-885C-1829A5BC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E60-DE21-4D8A-AEC4-B31B9A6B29E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71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D8E2C-DE75-4276-960D-50D995E0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1BE53A-0861-6E54-B676-3D5597409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8DF864-A2FE-4F71-4E62-223938A82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2B7CD7-8807-ABAF-E707-05881AE7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C45B-BB33-422C-80A6-5FC67BA9F03A}" type="datetimeFigureOut">
              <a:rPr lang="es-CO" smtClean="0"/>
              <a:t>5/11/2024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915EC4-2952-8FB9-2361-6990C79E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15D9CE-B778-BE9E-DE23-DEB418C6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E60-DE21-4D8A-AEC4-B31B9A6B29E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416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6B1D2-DFD1-DB24-B0EF-FB060127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5F0D66-6958-BCD3-C3EA-763B2FAC4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951ED6-7B3B-1D32-8342-DF0EC092A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1C5D6D-CD05-2F96-EF6B-8E4E0AAE5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EFF219-7B72-1840-A011-863D433CB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A80C53-FE01-C517-9E22-2470F8CB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C45B-BB33-422C-80A6-5FC67BA9F03A}" type="datetimeFigureOut">
              <a:rPr lang="es-CO" smtClean="0"/>
              <a:t>5/11/2024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7F6AF5-C8FC-18D6-FEDB-A3399F16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CE623E-11C5-B9EF-7761-74EA4829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E60-DE21-4D8A-AEC4-B31B9A6B29E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91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E3029-1664-A3FF-E45F-C38C4FD0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B4CF9F-C2C8-B756-BF12-21F1A99D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C45B-BB33-422C-80A6-5FC67BA9F03A}" type="datetimeFigureOut">
              <a:rPr lang="es-CO" smtClean="0"/>
              <a:t>5/11/2024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FC74D7-B9BE-8E58-F664-5675BDC9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85E6C6-C770-FC8C-E94C-60D2ADF5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E60-DE21-4D8A-AEC4-B31B9A6B29E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436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1B597E5-FB76-A8DA-8F8E-DC9488F4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C45B-BB33-422C-80A6-5FC67BA9F03A}" type="datetimeFigureOut">
              <a:rPr lang="es-CO" smtClean="0"/>
              <a:t>5/11/2024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B6A09B-CEF6-44C1-493D-CB03F9CA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78B7D5-353D-7A95-B343-01524CBE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E60-DE21-4D8A-AEC4-B31B9A6B29E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294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01764-4A9B-32F5-9870-CF38EE09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BC1F6E-8D5B-39D3-AD36-FD03B3337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C72919-0647-2C9A-BBA5-140211862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29C4F2-DE10-5B56-A275-F225C424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C45B-BB33-422C-80A6-5FC67BA9F03A}" type="datetimeFigureOut">
              <a:rPr lang="es-CO" smtClean="0"/>
              <a:t>5/11/2024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A17769-4C76-7CAB-A0E5-7B8E42AB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E5554C-DDBF-86A0-E3A9-0D22AE25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E60-DE21-4D8A-AEC4-B31B9A6B29E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850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C3028-9CFC-14D5-3FAB-C2AE5995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E76452-E060-E9E2-E0FE-2160487D5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6D4874-EDB9-E127-DB8E-7A6FD5B1B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8152B7-7F9C-4703-6F33-97B1489E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C45B-BB33-422C-80A6-5FC67BA9F03A}" type="datetimeFigureOut">
              <a:rPr lang="es-CO" smtClean="0"/>
              <a:t>5/11/2024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EC07D8-3230-92F5-DA04-F8685577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70AE83-5181-0792-C6D5-39E19635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E60-DE21-4D8A-AEC4-B31B9A6B29E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228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88E90E-AEA5-ADC2-7840-6157F3C4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48519C-C715-A2CB-371A-0DD88017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CB7168-8D41-D502-266D-85A53258B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6C45B-BB33-422C-80A6-5FC67BA9F03A}" type="datetimeFigureOut">
              <a:rPr lang="es-CO" smtClean="0"/>
              <a:t>5/11/2024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E604-7FC9-D79F-E4F4-ED5450AAA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96F9DC-6AEC-5BBA-9E1E-A537B7AC2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F9E60-DE21-4D8A-AEC4-B31B9A6B29E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944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b.gov.co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qr.bucaramanga.gov.co/Default.aspx?id=LopM78G2wq78-vC4zXa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caramanga.gov.c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5DF7BC5-802F-EEC9-ABB3-3B0FB12EE362}"/>
              </a:ext>
            </a:extLst>
          </p:cNvPr>
          <p:cNvSpPr txBox="1"/>
          <p:nvPr/>
        </p:nvSpPr>
        <p:spPr>
          <a:xfrm>
            <a:off x="1038359" y="3943049"/>
            <a:ext cx="9750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radicación de peticiones, quejas, reclamos y sugerencias ante la SEB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EAC353-D483-1553-9D73-25EDA1BF0E91}"/>
              </a:ext>
            </a:extLst>
          </p:cNvPr>
          <p:cNvSpPr txBox="1"/>
          <p:nvPr/>
        </p:nvSpPr>
        <p:spPr>
          <a:xfrm>
            <a:off x="1162318" y="2372501"/>
            <a:ext cx="9502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SECRETARIA DE EDUCACION DE BUCARAMANGA – SEB </a:t>
            </a:r>
          </a:p>
        </p:txBody>
      </p:sp>
    </p:spTree>
    <p:extLst>
      <p:ext uri="{BB962C8B-B14F-4D97-AF65-F5344CB8AC3E}">
        <p14:creationId xmlns:p14="http://schemas.microsoft.com/office/powerpoint/2010/main" val="175717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DF7BC5-802F-EEC9-ABB3-3B0FB12EE362}"/>
              </a:ext>
            </a:extLst>
          </p:cNvPr>
          <p:cNvSpPr txBox="1"/>
          <p:nvPr/>
        </p:nvSpPr>
        <p:spPr>
          <a:xfrm>
            <a:off x="162233" y="1856900"/>
            <a:ext cx="84213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19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87368B-4962-9042-5DF6-3E9DC873163F}"/>
              </a:ext>
            </a:extLst>
          </p:cNvPr>
          <p:cNvSpPr txBox="1"/>
          <p:nvPr/>
        </p:nvSpPr>
        <p:spPr>
          <a:xfrm>
            <a:off x="-299024" y="163805"/>
            <a:ext cx="1212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B050"/>
                </a:solidFill>
                <a:latin typeface="Ubuntu" panose="020B0504030602030204" pitchFamily="34" charset="0"/>
              </a:rPr>
              <a:t>Plataformas para atención al ciudadano </a:t>
            </a:r>
            <a:endParaRPr lang="es-CO" sz="2800" b="1" dirty="0">
              <a:solidFill>
                <a:srgbClr val="00B050"/>
              </a:solidFill>
              <a:latin typeface="Ubuntu" panose="020B0504030602030204" pitchFamily="34" charset="0"/>
            </a:endParaRPr>
          </a:p>
        </p:txBody>
      </p:sp>
      <p:grpSp>
        <p:nvGrpSpPr>
          <p:cNvPr id="123" name="Grupo 122" descr="Esta imagen es de un hombre visto desde atrás. ">
            <a:extLst>
              <a:ext uri="{FF2B5EF4-FFF2-40B4-BE49-F238E27FC236}">
                <a16:creationId xmlns:a16="http://schemas.microsoft.com/office/drawing/2014/main" id="{ABC2A172-1C05-4D6F-B5FB-5CEBE6B7E962}"/>
              </a:ext>
            </a:extLst>
          </p:cNvPr>
          <p:cNvGrpSpPr/>
          <p:nvPr/>
        </p:nvGrpSpPr>
        <p:grpSpPr>
          <a:xfrm>
            <a:off x="4726804" y="2325163"/>
            <a:ext cx="1932680" cy="2294945"/>
            <a:chOff x="4832350" y="3127375"/>
            <a:chExt cx="2668588" cy="2679700"/>
          </a:xfrm>
        </p:grpSpPr>
        <p:sp>
          <p:nvSpPr>
            <p:cNvPr id="124" name="Forma libre 5">
              <a:extLst>
                <a:ext uri="{FF2B5EF4-FFF2-40B4-BE49-F238E27FC236}">
                  <a16:creationId xmlns:a16="http://schemas.microsoft.com/office/drawing/2014/main" id="{A113113D-0844-4CD7-B171-8F00F9D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810000"/>
              <a:ext cx="1004888" cy="1736725"/>
            </a:xfrm>
            <a:custGeom>
              <a:avLst/>
              <a:gdLst>
                <a:gd name="T0" fmla="*/ 82 w 175"/>
                <a:gd name="T1" fmla="*/ 75 h 303"/>
                <a:gd name="T2" fmla="*/ 172 w 175"/>
                <a:gd name="T3" fmla="*/ 242 h 303"/>
                <a:gd name="T4" fmla="*/ 103 w 175"/>
                <a:gd name="T5" fmla="*/ 242 h 303"/>
                <a:gd name="T6" fmla="*/ 49 w 175"/>
                <a:gd name="T7" fmla="*/ 89 h 303"/>
                <a:gd name="T8" fmla="*/ 22 w 175"/>
                <a:gd name="T9" fmla="*/ 67 h 303"/>
                <a:gd name="T10" fmla="*/ 7 w 175"/>
                <a:gd name="T11" fmla="*/ 36 h 303"/>
                <a:gd name="T12" fmla="*/ 23 w 175"/>
                <a:gd name="T13" fmla="*/ 36 h 303"/>
                <a:gd name="T14" fmla="*/ 35 w 175"/>
                <a:gd name="T15" fmla="*/ 54 h 303"/>
                <a:gd name="T16" fmla="*/ 8 w 175"/>
                <a:gd name="T17" fmla="*/ 5 h 303"/>
                <a:gd name="T18" fmla="*/ 30 w 175"/>
                <a:gd name="T19" fmla="*/ 21 h 303"/>
                <a:gd name="T20" fmla="*/ 51 w 175"/>
                <a:gd name="T21" fmla="*/ 25 h 303"/>
                <a:gd name="T22" fmla="*/ 70 w 175"/>
                <a:gd name="T23" fmla="*/ 49 h 303"/>
                <a:gd name="T24" fmla="*/ 82 w 175"/>
                <a:gd name="T25" fmla="*/ 7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303">
                  <a:moveTo>
                    <a:pt x="82" y="75"/>
                  </a:moveTo>
                  <a:cubicBezTo>
                    <a:pt x="82" y="75"/>
                    <a:pt x="175" y="184"/>
                    <a:pt x="172" y="242"/>
                  </a:cubicBezTo>
                  <a:cubicBezTo>
                    <a:pt x="169" y="299"/>
                    <a:pt x="126" y="303"/>
                    <a:pt x="103" y="242"/>
                  </a:cubicBezTo>
                  <a:cubicBezTo>
                    <a:pt x="81" y="180"/>
                    <a:pt x="49" y="89"/>
                    <a:pt x="49" y="89"/>
                  </a:cubicBezTo>
                  <a:cubicBezTo>
                    <a:pt x="49" y="89"/>
                    <a:pt x="27" y="74"/>
                    <a:pt x="22" y="67"/>
                  </a:cubicBezTo>
                  <a:cubicBezTo>
                    <a:pt x="17" y="61"/>
                    <a:pt x="13" y="39"/>
                    <a:pt x="7" y="36"/>
                  </a:cubicBezTo>
                  <a:cubicBezTo>
                    <a:pt x="0" y="33"/>
                    <a:pt x="12" y="26"/>
                    <a:pt x="23" y="36"/>
                  </a:cubicBezTo>
                  <a:cubicBezTo>
                    <a:pt x="33" y="46"/>
                    <a:pt x="30" y="57"/>
                    <a:pt x="35" y="54"/>
                  </a:cubicBezTo>
                  <a:cubicBezTo>
                    <a:pt x="40" y="50"/>
                    <a:pt x="8" y="10"/>
                    <a:pt x="8" y="5"/>
                  </a:cubicBezTo>
                  <a:cubicBezTo>
                    <a:pt x="9" y="0"/>
                    <a:pt x="30" y="21"/>
                    <a:pt x="30" y="21"/>
                  </a:cubicBezTo>
                  <a:cubicBezTo>
                    <a:pt x="30" y="21"/>
                    <a:pt x="44" y="19"/>
                    <a:pt x="51" y="25"/>
                  </a:cubicBezTo>
                  <a:cubicBezTo>
                    <a:pt x="58" y="30"/>
                    <a:pt x="67" y="43"/>
                    <a:pt x="70" y="49"/>
                  </a:cubicBezTo>
                  <a:cubicBezTo>
                    <a:pt x="72" y="55"/>
                    <a:pt x="75" y="66"/>
                    <a:pt x="82" y="75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25" name="Autoforma 3">
              <a:extLst>
                <a:ext uri="{FF2B5EF4-FFF2-40B4-BE49-F238E27FC236}">
                  <a16:creationId xmlns:a16="http://schemas.microsoft.com/office/drawing/2014/main" id="{CBAFF68D-D572-4371-A91E-AC6024B691F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05375" y="3141662"/>
              <a:ext cx="2479675" cy="266541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26" name="Forma libre 6">
              <a:extLst>
                <a:ext uri="{FF2B5EF4-FFF2-40B4-BE49-F238E27FC236}">
                  <a16:creationId xmlns:a16="http://schemas.microsoft.com/office/drawing/2014/main" id="{48C4C649-8470-4879-B490-47F99A11E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4210050"/>
              <a:ext cx="752475" cy="1301750"/>
            </a:xfrm>
            <a:custGeom>
              <a:avLst/>
              <a:gdLst>
                <a:gd name="T0" fmla="*/ 36 w 131"/>
                <a:gd name="T1" fmla="*/ 0 h 227"/>
                <a:gd name="T2" fmla="*/ 0 w 131"/>
                <a:gd name="T3" fmla="*/ 22 h 227"/>
                <a:gd name="T4" fmla="*/ 94 w 131"/>
                <a:gd name="T5" fmla="*/ 215 h 227"/>
                <a:gd name="T6" fmla="*/ 130 w 131"/>
                <a:gd name="T7" fmla="*/ 168 h 227"/>
                <a:gd name="T8" fmla="*/ 36 w 131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27">
                  <a:moveTo>
                    <a:pt x="36" y="0"/>
                  </a:moveTo>
                  <a:cubicBezTo>
                    <a:pt x="36" y="0"/>
                    <a:pt x="5" y="19"/>
                    <a:pt x="0" y="22"/>
                  </a:cubicBezTo>
                  <a:cubicBezTo>
                    <a:pt x="0" y="22"/>
                    <a:pt x="64" y="203"/>
                    <a:pt x="94" y="215"/>
                  </a:cubicBezTo>
                  <a:cubicBezTo>
                    <a:pt x="124" y="227"/>
                    <a:pt x="131" y="194"/>
                    <a:pt x="130" y="168"/>
                  </a:cubicBezTo>
                  <a:cubicBezTo>
                    <a:pt x="129" y="138"/>
                    <a:pt x="99" y="55"/>
                    <a:pt x="36" y="0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27" name="Forma libre 7">
              <a:extLst>
                <a:ext uri="{FF2B5EF4-FFF2-40B4-BE49-F238E27FC236}">
                  <a16:creationId xmlns:a16="http://schemas.microsoft.com/office/drawing/2014/main" id="{A6D0BE20-D8F3-4E9A-9E7A-BC6FFF63D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5529263"/>
              <a:ext cx="2451100" cy="257175"/>
            </a:xfrm>
            <a:custGeom>
              <a:avLst/>
              <a:gdLst>
                <a:gd name="T0" fmla="*/ 1544 w 1544"/>
                <a:gd name="T1" fmla="*/ 162 h 162"/>
                <a:gd name="T2" fmla="*/ 0 w 1544"/>
                <a:gd name="T3" fmla="*/ 162 h 162"/>
                <a:gd name="T4" fmla="*/ 156 w 1544"/>
                <a:gd name="T5" fmla="*/ 0 h 162"/>
                <a:gd name="T6" fmla="*/ 1436 w 1544"/>
                <a:gd name="T7" fmla="*/ 0 h 162"/>
                <a:gd name="T8" fmla="*/ 1544 w 1544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4" h="162">
                  <a:moveTo>
                    <a:pt x="1544" y="162"/>
                  </a:moveTo>
                  <a:lnTo>
                    <a:pt x="0" y="162"/>
                  </a:lnTo>
                  <a:lnTo>
                    <a:pt x="156" y="0"/>
                  </a:lnTo>
                  <a:lnTo>
                    <a:pt x="1436" y="0"/>
                  </a:lnTo>
                  <a:lnTo>
                    <a:pt x="1544" y="1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C9E0"/>
                </a:gs>
                <a:gs pos="39000">
                  <a:srgbClr val="4BC3E2"/>
                </a:gs>
                <a:gs pos="85000">
                  <a:srgbClr val="030341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28" name="Forma libre 8">
              <a:extLst>
                <a:ext uri="{FF2B5EF4-FFF2-40B4-BE49-F238E27FC236}">
                  <a16:creationId xmlns:a16="http://schemas.microsoft.com/office/drawing/2014/main" id="{91E2CD51-2ACF-4F68-863C-840F1804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4187825"/>
              <a:ext cx="1520825" cy="1598613"/>
            </a:xfrm>
            <a:custGeom>
              <a:avLst/>
              <a:gdLst>
                <a:gd name="T0" fmla="*/ 265 w 265"/>
                <a:gd name="T1" fmla="*/ 279 h 279"/>
                <a:gd name="T2" fmla="*/ 25 w 265"/>
                <a:gd name="T3" fmla="*/ 279 h 279"/>
                <a:gd name="T4" fmla="*/ 20 w 265"/>
                <a:gd name="T5" fmla="*/ 234 h 279"/>
                <a:gd name="T6" fmla="*/ 20 w 265"/>
                <a:gd name="T7" fmla="*/ 230 h 279"/>
                <a:gd name="T8" fmla="*/ 13 w 265"/>
                <a:gd name="T9" fmla="*/ 171 h 279"/>
                <a:gd name="T10" fmla="*/ 11 w 265"/>
                <a:gd name="T11" fmla="*/ 150 h 279"/>
                <a:gd name="T12" fmla="*/ 10 w 265"/>
                <a:gd name="T13" fmla="*/ 129 h 279"/>
                <a:gd name="T14" fmla="*/ 10 w 265"/>
                <a:gd name="T15" fmla="*/ 34 h 279"/>
                <a:gd name="T16" fmla="*/ 10 w 265"/>
                <a:gd name="T17" fmla="*/ 34 h 279"/>
                <a:gd name="T18" fmla="*/ 65 w 265"/>
                <a:gd name="T19" fmla="*/ 17 h 279"/>
                <a:gd name="T20" fmla="*/ 86 w 265"/>
                <a:gd name="T21" fmla="*/ 1 h 279"/>
                <a:gd name="T22" fmla="*/ 131 w 265"/>
                <a:gd name="T23" fmla="*/ 3 h 279"/>
                <a:gd name="T24" fmla="*/ 132 w 265"/>
                <a:gd name="T25" fmla="*/ 3 h 279"/>
                <a:gd name="T26" fmla="*/ 132 w 265"/>
                <a:gd name="T27" fmla="*/ 3 h 279"/>
                <a:gd name="T28" fmla="*/ 133 w 265"/>
                <a:gd name="T29" fmla="*/ 3 h 279"/>
                <a:gd name="T30" fmla="*/ 169 w 265"/>
                <a:gd name="T31" fmla="*/ 12 h 279"/>
                <a:gd name="T32" fmla="*/ 170 w 265"/>
                <a:gd name="T33" fmla="*/ 13 h 279"/>
                <a:gd name="T34" fmla="*/ 170 w 265"/>
                <a:gd name="T35" fmla="*/ 13 h 279"/>
                <a:gd name="T36" fmla="*/ 171 w 265"/>
                <a:gd name="T37" fmla="*/ 26 h 279"/>
                <a:gd name="T38" fmla="*/ 197 w 265"/>
                <a:gd name="T39" fmla="*/ 31 h 279"/>
                <a:gd name="T40" fmla="*/ 201 w 265"/>
                <a:gd name="T41" fmla="*/ 32 h 279"/>
                <a:gd name="T42" fmla="*/ 251 w 265"/>
                <a:gd name="T43" fmla="*/ 105 h 279"/>
                <a:gd name="T44" fmla="*/ 255 w 265"/>
                <a:gd name="T45" fmla="*/ 151 h 279"/>
                <a:gd name="T46" fmla="*/ 259 w 265"/>
                <a:gd name="T47" fmla="*/ 192 h 279"/>
                <a:gd name="T48" fmla="*/ 262 w 265"/>
                <a:gd name="T49" fmla="*/ 234 h 279"/>
                <a:gd name="T50" fmla="*/ 264 w 265"/>
                <a:gd name="T51" fmla="*/ 266 h 279"/>
                <a:gd name="T52" fmla="*/ 264 w 265"/>
                <a:gd name="T53" fmla="*/ 266 h 279"/>
                <a:gd name="T54" fmla="*/ 265 w 265"/>
                <a:gd name="T5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5" h="279">
                  <a:moveTo>
                    <a:pt x="265" y="279"/>
                  </a:moveTo>
                  <a:cubicBezTo>
                    <a:pt x="25" y="279"/>
                    <a:pt x="25" y="279"/>
                    <a:pt x="25" y="279"/>
                  </a:cubicBezTo>
                  <a:cubicBezTo>
                    <a:pt x="25" y="273"/>
                    <a:pt x="23" y="256"/>
                    <a:pt x="20" y="234"/>
                  </a:cubicBezTo>
                  <a:cubicBezTo>
                    <a:pt x="20" y="232"/>
                    <a:pt x="20" y="231"/>
                    <a:pt x="20" y="230"/>
                  </a:cubicBezTo>
                  <a:cubicBezTo>
                    <a:pt x="17" y="211"/>
                    <a:pt x="15" y="191"/>
                    <a:pt x="13" y="171"/>
                  </a:cubicBezTo>
                  <a:cubicBezTo>
                    <a:pt x="13" y="164"/>
                    <a:pt x="12" y="157"/>
                    <a:pt x="11" y="150"/>
                  </a:cubicBezTo>
                  <a:cubicBezTo>
                    <a:pt x="11" y="143"/>
                    <a:pt x="11" y="136"/>
                    <a:pt x="10" y="129"/>
                  </a:cubicBezTo>
                  <a:cubicBezTo>
                    <a:pt x="8" y="78"/>
                    <a:pt x="0" y="42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9" y="26"/>
                    <a:pt x="65" y="17"/>
                    <a:pt x="65" y="17"/>
                  </a:cubicBezTo>
                  <a:cubicBezTo>
                    <a:pt x="65" y="17"/>
                    <a:pt x="70" y="2"/>
                    <a:pt x="86" y="1"/>
                  </a:cubicBezTo>
                  <a:cubicBezTo>
                    <a:pt x="102" y="0"/>
                    <a:pt x="118" y="1"/>
                    <a:pt x="131" y="3"/>
                  </a:cubicBezTo>
                  <a:cubicBezTo>
                    <a:pt x="131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52" y="6"/>
                    <a:pt x="167" y="10"/>
                    <a:pt x="169" y="12"/>
                  </a:cubicBezTo>
                  <a:cubicBezTo>
                    <a:pt x="170" y="12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1" y="22"/>
                    <a:pt x="171" y="26"/>
                    <a:pt x="171" y="26"/>
                  </a:cubicBezTo>
                  <a:cubicBezTo>
                    <a:pt x="171" y="26"/>
                    <a:pt x="184" y="32"/>
                    <a:pt x="197" y="31"/>
                  </a:cubicBezTo>
                  <a:cubicBezTo>
                    <a:pt x="198" y="31"/>
                    <a:pt x="199" y="31"/>
                    <a:pt x="201" y="32"/>
                  </a:cubicBezTo>
                  <a:cubicBezTo>
                    <a:pt x="216" y="35"/>
                    <a:pt x="247" y="62"/>
                    <a:pt x="251" y="105"/>
                  </a:cubicBezTo>
                  <a:cubicBezTo>
                    <a:pt x="252" y="117"/>
                    <a:pt x="254" y="133"/>
                    <a:pt x="255" y="151"/>
                  </a:cubicBezTo>
                  <a:cubicBezTo>
                    <a:pt x="256" y="164"/>
                    <a:pt x="257" y="178"/>
                    <a:pt x="259" y="192"/>
                  </a:cubicBezTo>
                  <a:cubicBezTo>
                    <a:pt x="260" y="207"/>
                    <a:pt x="261" y="221"/>
                    <a:pt x="262" y="234"/>
                  </a:cubicBezTo>
                  <a:cubicBezTo>
                    <a:pt x="263" y="246"/>
                    <a:pt x="263" y="258"/>
                    <a:pt x="264" y="266"/>
                  </a:cubicBezTo>
                  <a:cubicBezTo>
                    <a:pt x="264" y="266"/>
                    <a:pt x="264" y="266"/>
                    <a:pt x="264" y="266"/>
                  </a:cubicBezTo>
                  <a:cubicBezTo>
                    <a:pt x="264" y="272"/>
                    <a:pt x="265" y="277"/>
                    <a:pt x="265" y="27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29" name="Forma libre 9">
              <a:extLst>
                <a:ext uri="{FF2B5EF4-FFF2-40B4-BE49-F238E27FC236}">
                  <a16:creationId xmlns:a16="http://schemas.microsoft.com/office/drawing/2014/main" id="{319F10DD-B9D3-4B3A-8314-9802E27DC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4359275"/>
              <a:ext cx="1382713" cy="1152525"/>
            </a:xfrm>
            <a:custGeom>
              <a:avLst/>
              <a:gdLst>
                <a:gd name="T0" fmla="*/ 227 w 241"/>
                <a:gd name="T1" fmla="*/ 194 h 201"/>
                <a:gd name="T2" fmla="*/ 104 w 241"/>
                <a:gd name="T3" fmla="*/ 200 h 201"/>
                <a:gd name="T4" fmla="*/ 23 w 241"/>
                <a:gd name="T5" fmla="*/ 199 h 201"/>
                <a:gd name="T6" fmla="*/ 38 w 241"/>
                <a:gd name="T7" fmla="*/ 83 h 201"/>
                <a:gd name="T8" fmla="*/ 94 w 241"/>
                <a:gd name="T9" fmla="*/ 4 h 201"/>
                <a:gd name="T10" fmla="*/ 94 w 241"/>
                <a:gd name="T11" fmla="*/ 4 h 201"/>
                <a:gd name="T12" fmla="*/ 106 w 241"/>
                <a:gd name="T13" fmla="*/ 1 h 201"/>
                <a:gd name="T14" fmla="*/ 143 w 241"/>
                <a:gd name="T15" fmla="*/ 57 h 201"/>
                <a:gd name="T16" fmla="*/ 95 w 241"/>
                <a:gd name="T17" fmla="*/ 120 h 201"/>
                <a:gd name="T18" fmla="*/ 76 w 241"/>
                <a:gd name="T19" fmla="*/ 141 h 201"/>
                <a:gd name="T20" fmla="*/ 97 w 241"/>
                <a:gd name="T21" fmla="*/ 141 h 201"/>
                <a:gd name="T22" fmla="*/ 239 w 241"/>
                <a:gd name="T23" fmla="*/ 164 h 201"/>
                <a:gd name="T24" fmla="*/ 227 w 241"/>
                <a:gd name="T25" fmla="*/ 19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01">
                  <a:moveTo>
                    <a:pt x="227" y="194"/>
                  </a:moveTo>
                  <a:cubicBezTo>
                    <a:pt x="224" y="194"/>
                    <a:pt x="160" y="198"/>
                    <a:pt x="104" y="200"/>
                  </a:cubicBezTo>
                  <a:cubicBezTo>
                    <a:pt x="66" y="201"/>
                    <a:pt x="32" y="201"/>
                    <a:pt x="23" y="199"/>
                  </a:cubicBezTo>
                  <a:cubicBezTo>
                    <a:pt x="0" y="193"/>
                    <a:pt x="5" y="167"/>
                    <a:pt x="38" y="83"/>
                  </a:cubicBezTo>
                  <a:cubicBezTo>
                    <a:pt x="59" y="29"/>
                    <a:pt x="80" y="10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1" y="0"/>
                    <a:pt x="106" y="1"/>
                    <a:pt x="106" y="1"/>
                  </a:cubicBezTo>
                  <a:cubicBezTo>
                    <a:pt x="123" y="0"/>
                    <a:pt x="145" y="42"/>
                    <a:pt x="143" y="57"/>
                  </a:cubicBezTo>
                  <a:cubicBezTo>
                    <a:pt x="142" y="66"/>
                    <a:pt x="115" y="98"/>
                    <a:pt x="95" y="120"/>
                  </a:cubicBezTo>
                  <a:cubicBezTo>
                    <a:pt x="85" y="132"/>
                    <a:pt x="76" y="141"/>
                    <a:pt x="76" y="141"/>
                  </a:cubicBezTo>
                  <a:cubicBezTo>
                    <a:pt x="76" y="141"/>
                    <a:pt x="85" y="141"/>
                    <a:pt x="97" y="141"/>
                  </a:cubicBezTo>
                  <a:cubicBezTo>
                    <a:pt x="139" y="142"/>
                    <a:pt x="228" y="145"/>
                    <a:pt x="239" y="164"/>
                  </a:cubicBezTo>
                  <a:cubicBezTo>
                    <a:pt x="241" y="169"/>
                    <a:pt x="233" y="194"/>
                    <a:pt x="227" y="194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30" name="Forma libre 10">
              <a:extLst>
                <a:ext uri="{FF2B5EF4-FFF2-40B4-BE49-F238E27FC236}">
                  <a16:creationId xmlns:a16="http://schemas.microsoft.com/office/drawing/2014/main" id="{5849D18F-42AB-4436-A00E-CCB48479C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960938"/>
              <a:ext cx="333375" cy="750888"/>
            </a:xfrm>
            <a:custGeom>
              <a:avLst/>
              <a:gdLst>
                <a:gd name="T0" fmla="*/ 66 w 66"/>
                <a:gd name="T1" fmla="*/ 131 h 131"/>
                <a:gd name="T2" fmla="*/ 23 w 66"/>
                <a:gd name="T3" fmla="*/ 68 h 131"/>
                <a:gd name="T4" fmla="*/ 4 w 66"/>
                <a:gd name="T5" fmla="*/ 25 h 131"/>
                <a:gd name="T6" fmla="*/ 57 w 66"/>
                <a:gd name="T7" fmla="*/ 16 h 131"/>
                <a:gd name="T8" fmla="*/ 64 w 66"/>
                <a:gd name="T9" fmla="*/ 99 h 131"/>
                <a:gd name="T10" fmla="*/ 66 w 66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1">
                  <a:moveTo>
                    <a:pt x="66" y="131"/>
                  </a:moveTo>
                  <a:cubicBezTo>
                    <a:pt x="61" y="107"/>
                    <a:pt x="42" y="83"/>
                    <a:pt x="23" y="68"/>
                  </a:cubicBezTo>
                  <a:cubicBezTo>
                    <a:pt x="0" y="51"/>
                    <a:pt x="4" y="25"/>
                    <a:pt x="4" y="25"/>
                  </a:cubicBezTo>
                  <a:cubicBezTo>
                    <a:pt x="21" y="0"/>
                    <a:pt x="41" y="5"/>
                    <a:pt x="57" y="16"/>
                  </a:cubicBezTo>
                  <a:cubicBezTo>
                    <a:pt x="59" y="43"/>
                    <a:pt x="62" y="74"/>
                    <a:pt x="64" y="99"/>
                  </a:cubicBezTo>
                  <a:cubicBezTo>
                    <a:pt x="65" y="111"/>
                    <a:pt x="65" y="123"/>
                    <a:pt x="66" y="13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31" name="Forma libre: Forma 21">
              <a:extLst>
                <a:ext uri="{FF2B5EF4-FFF2-40B4-BE49-F238E27FC236}">
                  <a16:creationId xmlns:a16="http://schemas.microsoft.com/office/drawing/2014/main" id="{D1D8B039-3C85-439E-9B4E-0AE3B0227E37}"/>
                </a:ext>
              </a:extLst>
            </p:cNvPr>
            <p:cNvSpPr/>
            <p:nvPr/>
          </p:nvSpPr>
          <p:spPr>
            <a:xfrm rot="20364014">
              <a:off x="6924390" y="4583236"/>
              <a:ext cx="305126" cy="641501"/>
            </a:xfrm>
            <a:custGeom>
              <a:avLst/>
              <a:gdLst>
                <a:gd name="connsiteX0" fmla="*/ 793 w 453638"/>
                <a:gd name="connsiteY0" fmla="*/ 10752 h 953733"/>
                <a:gd name="connsiteX1" fmla="*/ 331787 w 453638"/>
                <a:gd name="connsiteY1" fmla="*/ 467952 h 953733"/>
                <a:gd name="connsiteX2" fmla="*/ 436562 w 453638"/>
                <a:gd name="connsiteY2" fmla="*/ 944202 h 953733"/>
                <a:gd name="connsiteX3" fmla="*/ 793 w 453638"/>
                <a:gd name="connsiteY3" fmla="*/ 10752 h 9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638" h="953733">
                  <a:moveTo>
                    <a:pt x="793" y="10752"/>
                  </a:moveTo>
                  <a:cubicBezTo>
                    <a:pt x="-16669" y="-68623"/>
                    <a:pt x="259159" y="312377"/>
                    <a:pt x="331787" y="467952"/>
                  </a:cubicBezTo>
                  <a:cubicBezTo>
                    <a:pt x="404415" y="623527"/>
                    <a:pt x="490934" y="1020005"/>
                    <a:pt x="436562" y="944202"/>
                  </a:cubicBezTo>
                  <a:cubicBezTo>
                    <a:pt x="382190" y="868399"/>
                    <a:pt x="18255" y="90127"/>
                    <a:pt x="793" y="1075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32" name="Forma libre 11">
              <a:extLst>
                <a:ext uri="{FF2B5EF4-FFF2-40B4-BE49-F238E27FC236}">
                  <a16:creationId xmlns:a16="http://schemas.microsoft.com/office/drawing/2014/main" id="{9C6C3AB2-1F41-4F9F-A40A-34C6948A2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4297363"/>
              <a:ext cx="1435100" cy="1168400"/>
            </a:xfrm>
            <a:custGeom>
              <a:avLst/>
              <a:gdLst>
                <a:gd name="T0" fmla="*/ 11 w 250"/>
                <a:gd name="T1" fmla="*/ 49 h 204"/>
                <a:gd name="T2" fmla="*/ 103 w 250"/>
                <a:gd name="T3" fmla="*/ 27 h 204"/>
                <a:gd name="T4" fmla="*/ 211 w 250"/>
                <a:gd name="T5" fmla="*/ 135 h 204"/>
                <a:gd name="T6" fmla="*/ 179 w 250"/>
                <a:gd name="T7" fmla="*/ 196 h 204"/>
                <a:gd name="T8" fmla="*/ 10 w 250"/>
                <a:gd name="T9" fmla="*/ 49 h 204"/>
                <a:gd name="T10" fmla="*/ 11 w 250"/>
                <a:gd name="T11" fmla="*/ 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04">
                  <a:moveTo>
                    <a:pt x="11" y="49"/>
                  </a:moveTo>
                  <a:cubicBezTo>
                    <a:pt x="25" y="11"/>
                    <a:pt x="73" y="0"/>
                    <a:pt x="103" y="27"/>
                  </a:cubicBezTo>
                  <a:cubicBezTo>
                    <a:pt x="136" y="58"/>
                    <a:pt x="187" y="105"/>
                    <a:pt x="211" y="135"/>
                  </a:cubicBezTo>
                  <a:cubicBezTo>
                    <a:pt x="250" y="180"/>
                    <a:pt x="199" y="204"/>
                    <a:pt x="179" y="196"/>
                  </a:cubicBezTo>
                  <a:cubicBezTo>
                    <a:pt x="117" y="171"/>
                    <a:pt x="0" y="117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33" name="Forma libre 12">
              <a:extLst>
                <a:ext uri="{FF2B5EF4-FFF2-40B4-BE49-F238E27FC236}">
                  <a16:creationId xmlns:a16="http://schemas.microsoft.com/office/drawing/2014/main" id="{53D9C9B8-8241-4452-98F4-6F4696E0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809625" cy="1135063"/>
            </a:xfrm>
            <a:custGeom>
              <a:avLst/>
              <a:gdLst>
                <a:gd name="T0" fmla="*/ 138 w 141"/>
                <a:gd name="T1" fmla="*/ 142 h 198"/>
                <a:gd name="T2" fmla="*/ 136 w 141"/>
                <a:gd name="T3" fmla="*/ 150 h 198"/>
                <a:gd name="T4" fmla="*/ 134 w 141"/>
                <a:gd name="T5" fmla="*/ 170 h 198"/>
                <a:gd name="T6" fmla="*/ 128 w 141"/>
                <a:gd name="T7" fmla="*/ 178 h 198"/>
                <a:gd name="T8" fmla="*/ 125 w 141"/>
                <a:gd name="T9" fmla="*/ 179 h 198"/>
                <a:gd name="T10" fmla="*/ 115 w 141"/>
                <a:gd name="T11" fmla="*/ 178 h 198"/>
                <a:gd name="T12" fmla="*/ 109 w 141"/>
                <a:gd name="T13" fmla="*/ 198 h 198"/>
                <a:gd name="T14" fmla="*/ 108 w 141"/>
                <a:gd name="T15" fmla="*/ 197 h 198"/>
                <a:gd name="T16" fmla="*/ 71 w 141"/>
                <a:gd name="T17" fmla="*/ 188 h 198"/>
                <a:gd name="T18" fmla="*/ 71 w 141"/>
                <a:gd name="T19" fmla="*/ 188 h 198"/>
                <a:gd name="T20" fmla="*/ 70 w 141"/>
                <a:gd name="T21" fmla="*/ 188 h 198"/>
                <a:gd name="T22" fmla="*/ 25 w 141"/>
                <a:gd name="T23" fmla="*/ 186 h 198"/>
                <a:gd name="T24" fmla="*/ 26 w 141"/>
                <a:gd name="T25" fmla="*/ 157 h 198"/>
                <a:gd name="T26" fmla="*/ 19 w 141"/>
                <a:gd name="T27" fmla="*/ 125 h 198"/>
                <a:gd name="T28" fmla="*/ 9 w 141"/>
                <a:gd name="T29" fmla="*/ 99 h 198"/>
                <a:gd name="T30" fmla="*/ 0 w 141"/>
                <a:gd name="T31" fmla="*/ 72 h 198"/>
                <a:gd name="T32" fmla="*/ 34 w 141"/>
                <a:gd name="T33" fmla="*/ 18 h 198"/>
                <a:gd name="T34" fmla="*/ 57 w 141"/>
                <a:gd name="T35" fmla="*/ 7 h 198"/>
                <a:gd name="T36" fmla="*/ 76 w 141"/>
                <a:gd name="T37" fmla="*/ 0 h 198"/>
                <a:gd name="T38" fmla="*/ 92 w 141"/>
                <a:gd name="T39" fmla="*/ 9 h 198"/>
                <a:gd name="T40" fmla="*/ 112 w 141"/>
                <a:gd name="T41" fmla="*/ 11 h 198"/>
                <a:gd name="T42" fmla="*/ 124 w 141"/>
                <a:gd name="T43" fmla="*/ 24 h 198"/>
                <a:gd name="T44" fmla="*/ 134 w 141"/>
                <a:gd name="T45" fmla="*/ 37 h 198"/>
                <a:gd name="T46" fmla="*/ 134 w 141"/>
                <a:gd name="T47" fmla="*/ 38 h 198"/>
                <a:gd name="T48" fmla="*/ 134 w 141"/>
                <a:gd name="T49" fmla="*/ 38 h 198"/>
                <a:gd name="T50" fmla="*/ 133 w 141"/>
                <a:gd name="T51" fmla="*/ 39 h 198"/>
                <a:gd name="T52" fmla="*/ 132 w 141"/>
                <a:gd name="T53" fmla="*/ 41 h 198"/>
                <a:gd name="T54" fmla="*/ 131 w 141"/>
                <a:gd name="T55" fmla="*/ 42 h 198"/>
                <a:gd name="T56" fmla="*/ 130 w 141"/>
                <a:gd name="T57" fmla="*/ 42 h 198"/>
                <a:gd name="T58" fmla="*/ 129 w 141"/>
                <a:gd name="T59" fmla="*/ 43 h 198"/>
                <a:gd name="T60" fmla="*/ 129 w 141"/>
                <a:gd name="T61" fmla="*/ 43 h 198"/>
                <a:gd name="T62" fmla="*/ 138 w 141"/>
                <a:gd name="T63" fmla="*/ 90 h 198"/>
                <a:gd name="T64" fmla="*/ 139 w 141"/>
                <a:gd name="T65" fmla="*/ 113 h 198"/>
                <a:gd name="T66" fmla="*/ 138 w 141"/>
                <a:gd name="T67" fmla="*/ 14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98">
                  <a:moveTo>
                    <a:pt x="138" y="142"/>
                  </a:moveTo>
                  <a:cubicBezTo>
                    <a:pt x="138" y="145"/>
                    <a:pt x="137" y="147"/>
                    <a:pt x="136" y="150"/>
                  </a:cubicBezTo>
                  <a:cubicBezTo>
                    <a:pt x="136" y="151"/>
                    <a:pt x="135" y="166"/>
                    <a:pt x="134" y="170"/>
                  </a:cubicBezTo>
                  <a:cubicBezTo>
                    <a:pt x="134" y="172"/>
                    <a:pt x="132" y="177"/>
                    <a:pt x="128" y="178"/>
                  </a:cubicBezTo>
                  <a:cubicBezTo>
                    <a:pt x="127" y="179"/>
                    <a:pt x="126" y="179"/>
                    <a:pt x="125" y="179"/>
                  </a:cubicBezTo>
                  <a:cubicBezTo>
                    <a:pt x="118" y="178"/>
                    <a:pt x="115" y="178"/>
                    <a:pt x="115" y="178"/>
                  </a:cubicBezTo>
                  <a:cubicBezTo>
                    <a:pt x="115" y="178"/>
                    <a:pt x="108" y="189"/>
                    <a:pt x="109" y="198"/>
                  </a:cubicBezTo>
                  <a:cubicBezTo>
                    <a:pt x="109" y="198"/>
                    <a:pt x="109" y="197"/>
                    <a:pt x="108" y="197"/>
                  </a:cubicBezTo>
                  <a:cubicBezTo>
                    <a:pt x="106" y="195"/>
                    <a:pt x="91" y="191"/>
                    <a:pt x="71" y="188"/>
                  </a:cubicBezTo>
                  <a:cubicBezTo>
                    <a:pt x="71" y="188"/>
                    <a:pt x="71" y="188"/>
                    <a:pt x="71" y="188"/>
                  </a:cubicBezTo>
                  <a:cubicBezTo>
                    <a:pt x="71" y="188"/>
                    <a:pt x="70" y="188"/>
                    <a:pt x="70" y="188"/>
                  </a:cubicBezTo>
                  <a:cubicBezTo>
                    <a:pt x="57" y="186"/>
                    <a:pt x="41" y="185"/>
                    <a:pt x="25" y="186"/>
                  </a:cubicBezTo>
                  <a:cubicBezTo>
                    <a:pt x="25" y="186"/>
                    <a:pt x="27" y="173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9" y="43"/>
                    <a:pt x="139" y="82"/>
                    <a:pt x="138" y="90"/>
                  </a:cubicBezTo>
                  <a:cubicBezTo>
                    <a:pt x="138" y="97"/>
                    <a:pt x="137" y="106"/>
                    <a:pt x="139" y="113"/>
                  </a:cubicBezTo>
                  <a:cubicBezTo>
                    <a:pt x="141" y="118"/>
                    <a:pt x="141" y="129"/>
                    <a:pt x="138" y="142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34" name="Forma libre 13">
              <a:extLst>
                <a:ext uri="{FF2B5EF4-FFF2-40B4-BE49-F238E27FC236}">
                  <a16:creationId xmlns:a16="http://schemas.microsoft.com/office/drawing/2014/main" id="{104737AB-59A7-4247-842C-6F97799DA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900113"/>
            </a:xfrm>
            <a:custGeom>
              <a:avLst/>
              <a:gdLst>
                <a:gd name="T0" fmla="*/ 134 w 136"/>
                <a:gd name="T1" fmla="*/ 37 h 157"/>
                <a:gd name="T2" fmla="*/ 134 w 136"/>
                <a:gd name="T3" fmla="*/ 38 h 157"/>
                <a:gd name="T4" fmla="*/ 134 w 136"/>
                <a:gd name="T5" fmla="*/ 38 h 157"/>
                <a:gd name="T6" fmla="*/ 133 w 136"/>
                <a:gd name="T7" fmla="*/ 39 h 157"/>
                <a:gd name="T8" fmla="*/ 132 w 136"/>
                <a:gd name="T9" fmla="*/ 41 h 157"/>
                <a:gd name="T10" fmla="*/ 129 w 136"/>
                <a:gd name="T11" fmla="*/ 43 h 157"/>
                <a:gd name="T12" fmla="*/ 129 w 136"/>
                <a:gd name="T13" fmla="*/ 43 h 157"/>
                <a:gd name="T14" fmla="*/ 127 w 136"/>
                <a:gd name="T15" fmla="*/ 79 h 157"/>
                <a:gd name="T16" fmla="*/ 97 w 136"/>
                <a:gd name="T17" fmla="*/ 111 h 157"/>
                <a:gd name="T18" fmla="*/ 85 w 136"/>
                <a:gd name="T19" fmla="*/ 140 h 157"/>
                <a:gd name="T20" fmla="*/ 85 w 136"/>
                <a:gd name="T21" fmla="*/ 157 h 157"/>
                <a:gd name="T22" fmla="*/ 26 w 136"/>
                <a:gd name="T23" fmla="*/ 157 h 157"/>
                <a:gd name="T24" fmla="*/ 19 w 136"/>
                <a:gd name="T25" fmla="*/ 125 h 157"/>
                <a:gd name="T26" fmla="*/ 9 w 136"/>
                <a:gd name="T27" fmla="*/ 99 h 157"/>
                <a:gd name="T28" fmla="*/ 0 w 136"/>
                <a:gd name="T29" fmla="*/ 72 h 157"/>
                <a:gd name="T30" fmla="*/ 34 w 136"/>
                <a:gd name="T31" fmla="*/ 18 h 157"/>
                <a:gd name="T32" fmla="*/ 57 w 136"/>
                <a:gd name="T33" fmla="*/ 7 h 157"/>
                <a:gd name="T34" fmla="*/ 76 w 136"/>
                <a:gd name="T35" fmla="*/ 0 h 157"/>
                <a:gd name="T36" fmla="*/ 92 w 136"/>
                <a:gd name="T37" fmla="*/ 9 h 157"/>
                <a:gd name="T38" fmla="*/ 112 w 136"/>
                <a:gd name="T39" fmla="*/ 11 h 157"/>
                <a:gd name="T40" fmla="*/ 124 w 136"/>
                <a:gd name="T41" fmla="*/ 24 h 157"/>
                <a:gd name="T42" fmla="*/ 134 w 136"/>
                <a:gd name="T43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57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1" y="42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9"/>
                    <a:pt x="85" y="129"/>
                    <a:pt x="85" y="140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gradFill>
              <a:gsLst>
                <a:gs pos="75000">
                  <a:srgbClr val="F7BDBB"/>
                </a:gs>
                <a:gs pos="100000">
                  <a:srgbClr val="F7BDBB">
                    <a:alpha val="0"/>
                  </a:srgb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35" name="Forma libre 14">
              <a:extLst>
                <a:ext uri="{FF2B5EF4-FFF2-40B4-BE49-F238E27FC236}">
                  <a16:creationId xmlns:a16="http://schemas.microsoft.com/office/drawing/2014/main" id="{A4EE508E-C139-4549-AD46-4E5E82F7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566738"/>
            </a:xfrm>
            <a:custGeom>
              <a:avLst/>
              <a:gdLst>
                <a:gd name="T0" fmla="*/ 134 w 136"/>
                <a:gd name="T1" fmla="*/ 37 h 99"/>
                <a:gd name="T2" fmla="*/ 134 w 136"/>
                <a:gd name="T3" fmla="*/ 38 h 99"/>
                <a:gd name="T4" fmla="*/ 134 w 136"/>
                <a:gd name="T5" fmla="*/ 38 h 99"/>
                <a:gd name="T6" fmla="*/ 133 w 136"/>
                <a:gd name="T7" fmla="*/ 39 h 99"/>
                <a:gd name="T8" fmla="*/ 132 w 136"/>
                <a:gd name="T9" fmla="*/ 41 h 99"/>
                <a:gd name="T10" fmla="*/ 131 w 136"/>
                <a:gd name="T11" fmla="*/ 42 h 99"/>
                <a:gd name="T12" fmla="*/ 130 w 136"/>
                <a:gd name="T13" fmla="*/ 42 h 99"/>
                <a:gd name="T14" fmla="*/ 129 w 136"/>
                <a:gd name="T15" fmla="*/ 43 h 99"/>
                <a:gd name="T16" fmla="*/ 129 w 136"/>
                <a:gd name="T17" fmla="*/ 43 h 99"/>
                <a:gd name="T18" fmla="*/ 72 w 136"/>
                <a:gd name="T19" fmla="*/ 96 h 99"/>
                <a:gd name="T20" fmla="*/ 70 w 136"/>
                <a:gd name="T21" fmla="*/ 99 h 99"/>
                <a:gd name="T22" fmla="*/ 9 w 136"/>
                <a:gd name="T23" fmla="*/ 99 h 99"/>
                <a:gd name="T24" fmla="*/ 0 w 136"/>
                <a:gd name="T25" fmla="*/ 72 h 99"/>
                <a:gd name="T26" fmla="*/ 34 w 136"/>
                <a:gd name="T27" fmla="*/ 18 h 99"/>
                <a:gd name="T28" fmla="*/ 57 w 136"/>
                <a:gd name="T29" fmla="*/ 7 h 99"/>
                <a:gd name="T30" fmla="*/ 76 w 136"/>
                <a:gd name="T31" fmla="*/ 0 h 99"/>
                <a:gd name="T32" fmla="*/ 92 w 136"/>
                <a:gd name="T33" fmla="*/ 9 h 99"/>
                <a:gd name="T34" fmla="*/ 112 w 136"/>
                <a:gd name="T35" fmla="*/ 11 h 99"/>
                <a:gd name="T36" fmla="*/ 124 w 136"/>
                <a:gd name="T37" fmla="*/ 24 h 99"/>
                <a:gd name="T38" fmla="*/ 134 w 136"/>
                <a:gd name="T39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99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4" y="45"/>
                    <a:pt x="107" y="51"/>
                    <a:pt x="72" y="96"/>
                  </a:cubicBezTo>
                  <a:cubicBezTo>
                    <a:pt x="72" y="97"/>
                    <a:pt x="71" y="98"/>
                    <a:pt x="7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36" name="Forma libre 15">
              <a:extLst>
                <a:ext uri="{FF2B5EF4-FFF2-40B4-BE49-F238E27FC236}">
                  <a16:creationId xmlns:a16="http://schemas.microsoft.com/office/drawing/2014/main" id="{59F122DD-9773-48CA-B36A-41383E8FF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3775075"/>
              <a:ext cx="68263" cy="92075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8 h 16"/>
                <a:gd name="T4" fmla="*/ 12 w 12"/>
                <a:gd name="T5" fmla="*/ 16 h 16"/>
                <a:gd name="T6" fmla="*/ 0 w 12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0"/>
                    <a:pt x="4" y="3"/>
                    <a:pt x="6" y="8"/>
                  </a:cubicBezTo>
                  <a:cubicBezTo>
                    <a:pt x="7" y="13"/>
                    <a:pt x="11" y="16"/>
                    <a:pt x="12" y="16"/>
                  </a:cubicBezTo>
                  <a:cubicBezTo>
                    <a:pt x="12" y="16"/>
                    <a:pt x="1" y="14"/>
                    <a:pt x="0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37" name="Forma libre 16">
              <a:extLst>
                <a:ext uri="{FF2B5EF4-FFF2-40B4-BE49-F238E27FC236}">
                  <a16:creationId xmlns:a16="http://schemas.microsoft.com/office/drawing/2014/main" id="{0FEF4D20-2077-46B3-889D-C36948145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3792538"/>
              <a:ext cx="131763" cy="360363"/>
            </a:xfrm>
            <a:custGeom>
              <a:avLst/>
              <a:gdLst>
                <a:gd name="T0" fmla="*/ 23 w 23"/>
                <a:gd name="T1" fmla="*/ 26 h 63"/>
                <a:gd name="T2" fmla="*/ 21 w 23"/>
                <a:gd name="T3" fmla="*/ 34 h 63"/>
                <a:gd name="T4" fmla="*/ 19 w 23"/>
                <a:gd name="T5" fmla="*/ 54 h 63"/>
                <a:gd name="T6" fmla="*/ 13 w 23"/>
                <a:gd name="T7" fmla="*/ 62 h 63"/>
                <a:gd name="T8" fmla="*/ 10 w 23"/>
                <a:gd name="T9" fmla="*/ 63 h 63"/>
                <a:gd name="T10" fmla="*/ 0 w 23"/>
                <a:gd name="T11" fmla="*/ 62 h 63"/>
                <a:gd name="T12" fmla="*/ 5 w 23"/>
                <a:gd name="T13" fmla="*/ 0 h 63"/>
                <a:gd name="T14" fmla="*/ 13 w 23"/>
                <a:gd name="T15" fmla="*/ 1 h 63"/>
                <a:gd name="T16" fmla="*/ 23 w 23"/>
                <a:gd name="T17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3">
                  <a:moveTo>
                    <a:pt x="23" y="26"/>
                  </a:moveTo>
                  <a:cubicBezTo>
                    <a:pt x="23" y="29"/>
                    <a:pt x="22" y="31"/>
                    <a:pt x="21" y="34"/>
                  </a:cubicBezTo>
                  <a:cubicBezTo>
                    <a:pt x="21" y="35"/>
                    <a:pt x="20" y="50"/>
                    <a:pt x="19" y="54"/>
                  </a:cubicBezTo>
                  <a:cubicBezTo>
                    <a:pt x="19" y="56"/>
                    <a:pt x="17" y="61"/>
                    <a:pt x="13" y="62"/>
                  </a:cubicBezTo>
                  <a:cubicBezTo>
                    <a:pt x="12" y="63"/>
                    <a:pt x="11" y="63"/>
                    <a:pt x="10" y="63"/>
                  </a:cubicBezTo>
                  <a:cubicBezTo>
                    <a:pt x="3" y="62"/>
                    <a:pt x="0" y="62"/>
                    <a:pt x="0" y="62"/>
                  </a:cubicBezTo>
                  <a:cubicBezTo>
                    <a:pt x="0" y="62"/>
                    <a:pt x="8" y="22"/>
                    <a:pt x="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7" y="19"/>
                    <a:pt x="23" y="26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38" name="Forma libre 17">
              <a:extLst>
                <a:ext uri="{FF2B5EF4-FFF2-40B4-BE49-F238E27FC236}">
                  <a16:creationId xmlns:a16="http://schemas.microsoft.com/office/drawing/2014/main" id="{3E67FC6E-679C-4B7D-9F05-FF6856ED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4010025"/>
              <a:ext cx="74613" cy="142875"/>
            </a:xfrm>
            <a:custGeom>
              <a:avLst/>
              <a:gdLst>
                <a:gd name="T0" fmla="*/ 13 w 13"/>
                <a:gd name="T1" fmla="*/ 24 h 25"/>
                <a:gd name="T2" fmla="*/ 10 w 13"/>
                <a:gd name="T3" fmla="*/ 25 h 25"/>
                <a:gd name="T4" fmla="*/ 0 w 13"/>
                <a:gd name="T5" fmla="*/ 24 h 25"/>
                <a:gd name="T6" fmla="*/ 4 w 13"/>
                <a:gd name="T7" fmla="*/ 0 h 25"/>
                <a:gd name="T8" fmla="*/ 13 w 13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13" y="24"/>
                  </a:moveTo>
                  <a:cubicBezTo>
                    <a:pt x="12" y="25"/>
                    <a:pt x="11" y="25"/>
                    <a:pt x="10" y="25"/>
                  </a:cubicBezTo>
                  <a:cubicBezTo>
                    <a:pt x="3" y="24"/>
                    <a:pt x="0" y="24"/>
                    <a:pt x="0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9" y="18"/>
                    <a:pt x="13" y="24"/>
                  </a:cubicBezTo>
                  <a:close/>
                </a:path>
              </a:pathLst>
            </a:custGeom>
            <a:gradFill>
              <a:gsLst>
                <a:gs pos="0">
                  <a:srgbClr val="4BC3E2">
                    <a:alpha val="63000"/>
                  </a:srgbClr>
                </a:gs>
                <a:gs pos="51000">
                  <a:srgbClr val="4BC3E2">
                    <a:alpha val="0"/>
                  </a:srgbClr>
                </a:gs>
              </a:gsLst>
              <a:lin ang="162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39" name="Forma libre 18">
              <a:extLst>
                <a:ext uri="{FF2B5EF4-FFF2-40B4-BE49-F238E27FC236}">
                  <a16:creationId xmlns:a16="http://schemas.microsoft.com/office/drawing/2014/main" id="{3E28299F-82DC-4BAC-A5BB-7B5EA5A95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0" y="3162300"/>
              <a:ext cx="1503363" cy="2624138"/>
            </a:xfrm>
            <a:custGeom>
              <a:avLst/>
              <a:gdLst>
                <a:gd name="T0" fmla="*/ 258 w 262"/>
                <a:gd name="T1" fmla="*/ 413 h 458"/>
                <a:gd name="T2" fmla="*/ 208 w 262"/>
                <a:gd name="T3" fmla="*/ 314 h 458"/>
                <a:gd name="T4" fmla="*/ 214 w 262"/>
                <a:gd name="T5" fmla="*/ 201 h 458"/>
                <a:gd name="T6" fmla="*/ 225 w 262"/>
                <a:gd name="T7" fmla="*/ 192 h 458"/>
                <a:gd name="T8" fmla="*/ 217 w 262"/>
                <a:gd name="T9" fmla="*/ 182 h 458"/>
                <a:gd name="T10" fmla="*/ 216 w 262"/>
                <a:gd name="T11" fmla="*/ 182 h 458"/>
                <a:gd name="T12" fmla="*/ 216 w 262"/>
                <a:gd name="T13" fmla="*/ 182 h 458"/>
                <a:gd name="T14" fmla="*/ 215 w 262"/>
                <a:gd name="T15" fmla="*/ 182 h 458"/>
                <a:gd name="T16" fmla="*/ 215 w 262"/>
                <a:gd name="T17" fmla="*/ 182 h 458"/>
                <a:gd name="T18" fmla="*/ 213 w 262"/>
                <a:gd name="T19" fmla="*/ 151 h 458"/>
                <a:gd name="T20" fmla="*/ 217 w 262"/>
                <a:gd name="T21" fmla="*/ 90 h 458"/>
                <a:gd name="T22" fmla="*/ 222 w 262"/>
                <a:gd name="T23" fmla="*/ 56 h 458"/>
                <a:gd name="T24" fmla="*/ 202 w 262"/>
                <a:gd name="T25" fmla="*/ 1 h 458"/>
                <a:gd name="T26" fmla="*/ 179 w 262"/>
                <a:gd name="T27" fmla="*/ 12 h 458"/>
                <a:gd name="T28" fmla="*/ 145 w 262"/>
                <a:gd name="T29" fmla="*/ 66 h 458"/>
                <a:gd name="T30" fmla="*/ 154 w 262"/>
                <a:gd name="T31" fmla="*/ 93 h 458"/>
                <a:gd name="T32" fmla="*/ 164 w 262"/>
                <a:gd name="T33" fmla="*/ 119 h 458"/>
                <a:gd name="T34" fmla="*/ 171 w 262"/>
                <a:gd name="T35" fmla="*/ 151 h 458"/>
                <a:gd name="T36" fmla="*/ 170 w 262"/>
                <a:gd name="T37" fmla="*/ 180 h 458"/>
                <a:gd name="T38" fmla="*/ 149 w 262"/>
                <a:gd name="T39" fmla="*/ 196 h 458"/>
                <a:gd name="T40" fmla="*/ 94 w 262"/>
                <a:gd name="T41" fmla="*/ 213 h 458"/>
                <a:gd name="T42" fmla="*/ 94 w 262"/>
                <a:gd name="T43" fmla="*/ 213 h 458"/>
                <a:gd name="T44" fmla="*/ 38 w 262"/>
                <a:gd name="T45" fmla="*/ 292 h 458"/>
                <a:gd name="T46" fmla="*/ 23 w 262"/>
                <a:gd name="T47" fmla="*/ 408 h 458"/>
                <a:gd name="T48" fmla="*/ 104 w 262"/>
                <a:gd name="T49" fmla="*/ 409 h 458"/>
                <a:gd name="T50" fmla="*/ 104 w 262"/>
                <a:gd name="T51" fmla="*/ 413 h 458"/>
                <a:gd name="T52" fmla="*/ 109 w 262"/>
                <a:gd name="T53" fmla="*/ 458 h 458"/>
                <a:gd name="T54" fmla="*/ 260 w 262"/>
                <a:gd name="T55" fmla="*/ 458 h 458"/>
                <a:gd name="T56" fmla="*/ 258 w 262"/>
                <a:gd name="T57" fmla="*/ 413 h 458"/>
                <a:gd name="T58" fmla="*/ 76 w 262"/>
                <a:gd name="T59" fmla="*/ 350 h 458"/>
                <a:gd name="T60" fmla="*/ 95 w 262"/>
                <a:gd name="T61" fmla="*/ 329 h 458"/>
                <a:gd name="T62" fmla="*/ 97 w 262"/>
                <a:gd name="T63" fmla="*/ 350 h 458"/>
                <a:gd name="T64" fmla="*/ 76 w 262"/>
                <a:gd name="T65" fmla="*/ 35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2" h="458">
                  <a:moveTo>
                    <a:pt x="258" y="413"/>
                  </a:moveTo>
                  <a:cubicBezTo>
                    <a:pt x="250" y="382"/>
                    <a:pt x="229" y="355"/>
                    <a:pt x="208" y="314"/>
                  </a:cubicBezTo>
                  <a:cubicBezTo>
                    <a:pt x="177" y="255"/>
                    <a:pt x="214" y="201"/>
                    <a:pt x="214" y="201"/>
                  </a:cubicBezTo>
                  <a:cubicBezTo>
                    <a:pt x="214" y="201"/>
                    <a:pt x="223" y="201"/>
                    <a:pt x="225" y="192"/>
                  </a:cubicBezTo>
                  <a:cubicBezTo>
                    <a:pt x="226" y="185"/>
                    <a:pt x="220" y="183"/>
                    <a:pt x="217" y="182"/>
                  </a:cubicBezTo>
                  <a:cubicBezTo>
                    <a:pt x="217" y="182"/>
                    <a:pt x="216" y="182"/>
                    <a:pt x="216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2"/>
                    <a:pt x="215" y="182"/>
                    <a:pt x="215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4" y="177"/>
                    <a:pt x="213" y="166"/>
                    <a:pt x="213" y="151"/>
                  </a:cubicBezTo>
                  <a:cubicBezTo>
                    <a:pt x="214" y="133"/>
                    <a:pt x="215" y="111"/>
                    <a:pt x="217" y="90"/>
                  </a:cubicBezTo>
                  <a:cubicBezTo>
                    <a:pt x="219" y="78"/>
                    <a:pt x="220" y="66"/>
                    <a:pt x="222" y="56"/>
                  </a:cubicBezTo>
                  <a:cubicBezTo>
                    <a:pt x="229" y="19"/>
                    <a:pt x="202" y="1"/>
                    <a:pt x="202" y="1"/>
                  </a:cubicBezTo>
                  <a:cubicBezTo>
                    <a:pt x="194" y="0"/>
                    <a:pt x="179" y="12"/>
                    <a:pt x="179" y="12"/>
                  </a:cubicBezTo>
                  <a:cubicBezTo>
                    <a:pt x="149" y="27"/>
                    <a:pt x="145" y="65"/>
                    <a:pt x="145" y="66"/>
                  </a:cubicBezTo>
                  <a:cubicBezTo>
                    <a:pt x="145" y="67"/>
                    <a:pt x="149" y="78"/>
                    <a:pt x="154" y="93"/>
                  </a:cubicBezTo>
                  <a:cubicBezTo>
                    <a:pt x="157" y="101"/>
                    <a:pt x="160" y="110"/>
                    <a:pt x="164" y="119"/>
                  </a:cubicBezTo>
                  <a:cubicBezTo>
                    <a:pt x="168" y="129"/>
                    <a:pt x="170" y="141"/>
                    <a:pt x="171" y="151"/>
                  </a:cubicBezTo>
                  <a:cubicBezTo>
                    <a:pt x="172" y="167"/>
                    <a:pt x="170" y="180"/>
                    <a:pt x="170" y="180"/>
                  </a:cubicBezTo>
                  <a:cubicBezTo>
                    <a:pt x="154" y="181"/>
                    <a:pt x="149" y="196"/>
                    <a:pt x="149" y="196"/>
                  </a:cubicBezTo>
                  <a:cubicBezTo>
                    <a:pt x="149" y="196"/>
                    <a:pt x="103" y="205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80" y="219"/>
                    <a:pt x="59" y="238"/>
                    <a:pt x="38" y="292"/>
                  </a:cubicBezTo>
                  <a:cubicBezTo>
                    <a:pt x="5" y="376"/>
                    <a:pt x="0" y="402"/>
                    <a:pt x="23" y="408"/>
                  </a:cubicBezTo>
                  <a:cubicBezTo>
                    <a:pt x="32" y="410"/>
                    <a:pt x="66" y="410"/>
                    <a:pt x="104" y="409"/>
                  </a:cubicBezTo>
                  <a:cubicBezTo>
                    <a:pt x="104" y="410"/>
                    <a:pt x="104" y="411"/>
                    <a:pt x="104" y="413"/>
                  </a:cubicBezTo>
                  <a:cubicBezTo>
                    <a:pt x="107" y="435"/>
                    <a:pt x="109" y="452"/>
                    <a:pt x="109" y="458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62" y="441"/>
                    <a:pt x="261" y="426"/>
                    <a:pt x="258" y="413"/>
                  </a:cubicBezTo>
                  <a:close/>
                  <a:moveTo>
                    <a:pt x="76" y="350"/>
                  </a:moveTo>
                  <a:cubicBezTo>
                    <a:pt x="76" y="350"/>
                    <a:pt x="85" y="341"/>
                    <a:pt x="95" y="329"/>
                  </a:cubicBezTo>
                  <a:cubicBezTo>
                    <a:pt x="96" y="336"/>
                    <a:pt x="97" y="343"/>
                    <a:pt x="97" y="350"/>
                  </a:cubicBezTo>
                  <a:cubicBezTo>
                    <a:pt x="85" y="350"/>
                    <a:pt x="76" y="350"/>
                    <a:pt x="76" y="35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40" name="Forma libre 19">
              <a:extLst>
                <a:ext uri="{FF2B5EF4-FFF2-40B4-BE49-F238E27FC236}">
                  <a16:creationId xmlns:a16="http://schemas.microsoft.com/office/drawing/2014/main" id="{1F1055DB-0FAF-42E9-A9D9-33EEEA5E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167313"/>
              <a:ext cx="236538" cy="338138"/>
            </a:xfrm>
            <a:custGeom>
              <a:avLst/>
              <a:gdLst>
                <a:gd name="T0" fmla="*/ 13 w 41"/>
                <a:gd name="T1" fmla="*/ 0 h 59"/>
                <a:gd name="T2" fmla="*/ 41 w 41"/>
                <a:gd name="T3" fmla="*/ 59 h 59"/>
                <a:gd name="T4" fmla="*/ 34 w 41"/>
                <a:gd name="T5" fmla="*/ 0 h 59"/>
                <a:gd name="T6" fmla="*/ 13 w 4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9">
                  <a:moveTo>
                    <a:pt x="13" y="0"/>
                  </a:moveTo>
                  <a:cubicBezTo>
                    <a:pt x="13" y="0"/>
                    <a:pt x="0" y="45"/>
                    <a:pt x="41" y="5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829CF3">
                <a:alpha val="26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41" name="Forma libre 20">
              <a:extLst>
                <a:ext uri="{FF2B5EF4-FFF2-40B4-BE49-F238E27FC236}">
                  <a16:creationId xmlns:a16="http://schemas.microsoft.com/office/drawing/2014/main" id="{33DD8503-AB72-4432-BEC9-FC488705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3625850"/>
              <a:ext cx="333375" cy="217488"/>
            </a:xfrm>
            <a:custGeom>
              <a:avLst/>
              <a:gdLst>
                <a:gd name="T0" fmla="*/ 57 w 58"/>
                <a:gd name="T1" fmla="*/ 4 h 38"/>
                <a:gd name="T2" fmla="*/ 57 w 58"/>
                <a:gd name="T3" fmla="*/ 8 h 38"/>
                <a:gd name="T4" fmla="*/ 53 w 58"/>
                <a:gd name="T5" fmla="*/ 18 h 38"/>
                <a:gd name="T6" fmla="*/ 47 w 58"/>
                <a:gd name="T7" fmla="*/ 24 h 38"/>
                <a:gd name="T8" fmla="*/ 46 w 58"/>
                <a:gd name="T9" fmla="*/ 22 h 38"/>
                <a:gd name="T10" fmla="*/ 47 w 58"/>
                <a:gd name="T11" fmla="*/ 21 h 38"/>
                <a:gd name="T12" fmla="*/ 53 w 58"/>
                <a:gd name="T13" fmla="*/ 8 h 38"/>
                <a:gd name="T14" fmla="*/ 46 w 58"/>
                <a:gd name="T15" fmla="*/ 11 h 38"/>
                <a:gd name="T16" fmla="*/ 17 w 58"/>
                <a:gd name="T17" fmla="*/ 23 h 38"/>
                <a:gd name="T18" fmla="*/ 5 w 58"/>
                <a:gd name="T19" fmla="*/ 37 h 38"/>
                <a:gd name="T20" fmla="*/ 0 w 58"/>
                <a:gd name="T21" fmla="*/ 35 h 38"/>
                <a:gd name="T22" fmla="*/ 15 w 58"/>
                <a:gd name="T23" fmla="*/ 20 h 38"/>
                <a:gd name="T24" fmla="*/ 46 w 58"/>
                <a:gd name="T25" fmla="*/ 7 h 38"/>
                <a:gd name="T26" fmla="*/ 52 w 58"/>
                <a:gd name="T27" fmla="*/ 4 h 38"/>
                <a:gd name="T28" fmla="*/ 46 w 58"/>
                <a:gd name="T29" fmla="*/ 2 h 38"/>
                <a:gd name="T30" fmla="*/ 46 w 58"/>
                <a:gd name="T31" fmla="*/ 0 h 38"/>
                <a:gd name="T32" fmla="*/ 53 w 58"/>
                <a:gd name="T33" fmla="*/ 1 h 38"/>
                <a:gd name="T34" fmla="*/ 57 w 58"/>
                <a:gd name="T35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38">
                  <a:moveTo>
                    <a:pt x="57" y="4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6" y="12"/>
                    <a:pt x="53" y="18"/>
                  </a:cubicBezTo>
                  <a:cubicBezTo>
                    <a:pt x="51" y="23"/>
                    <a:pt x="48" y="24"/>
                    <a:pt x="47" y="24"/>
                  </a:cubicBezTo>
                  <a:cubicBezTo>
                    <a:pt x="46" y="23"/>
                    <a:pt x="46" y="22"/>
                    <a:pt x="46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4" y="20"/>
                    <a:pt x="53" y="8"/>
                    <a:pt x="53" y="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7" y="35"/>
                    <a:pt x="5" y="37"/>
                  </a:cubicBezTo>
                  <a:cubicBezTo>
                    <a:pt x="3" y="38"/>
                    <a:pt x="0" y="38"/>
                    <a:pt x="0" y="35"/>
                  </a:cubicBezTo>
                  <a:cubicBezTo>
                    <a:pt x="0" y="33"/>
                    <a:pt x="15" y="20"/>
                    <a:pt x="15" y="2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1"/>
                    <a:pt x="46" y="0"/>
                  </a:cubicBezTo>
                  <a:cubicBezTo>
                    <a:pt x="48" y="0"/>
                    <a:pt x="50" y="1"/>
                    <a:pt x="53" y="1"/>
                  </a:cubicBezTo>
                  <a:cubicBezTo>
                    <a:pt x="58" y="2"/>
                    <a:pt x="57" y="4"/>
                    <a:pt x="57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42" name="Forma libre: Forma 24">
              <a:extLst>
                <a:ext uri="{FF2B5EF4-FFF2-40B4-BE49-F238E27FC236}">
                  <a16:creationId xmlns:a16="http://schemas.microsoft.com/office/drawing/2014/main" id="{5734A953-9B6C-444B-B25F-6DF0B880B296}"/>
                </a:ext>
              </a:extLst>
            </p:cNvPr>
            <p:cNvSpPr/>
            <p:nvPr/>
          </p:nvSpPr>
          <p:spPr>
            <a:xfrm>
              <a:off x="6538394" y="3930239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43" name="Forma libre: Forma 149">
              <a:extLst>
                <a:ext uri="{FF2B5EF4-FFF2-40B4-BE49-F238E27FC236}">
                  <a16:creationId xmlns:a16="http://schemas.microsoft.com/office/drawing/2014/main" id="{0981B24C-CD45-4505-87DD-EBA799A608A0}"/>
                </a:ext>
              </a:extLst>
            </p:cNvPr>
            <p:cNvSpPr/>
            <p:nvPr/>
          </p:nvSpPr>
          <p:spPr>
            <a:xfrm>
              <a:off x="6586362" y="3924595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44" name="Forma libre: Forma 25">
              <a:extLst>
                <a:ext uri="{FF2B5EF4-FFF2-40B4-BE49-F238E27FC236}">
                  <a16:creationId xmlns:a16="http://schemas.microsoft.com/office/drawing/2014/main" id="{95F849CF-BB96-4670-91B9-CF85441BB33B}"/>
                </a:ext>
              </a:extLst>
            </p:cNvPr>
            <p:cNvSpPr/>
            <p:nvPr/>
          </p:nvSpPr>
          <p:spPr>
            <a:xfrm>
              <a:off x="5832786" y="4279895"/>
              <a:ext cx="465015" cy="55559"/>
            </a:xfrm>
            <a:custGeom>
              <a:avLst/>
              <a:gdLst>
                <a:gd name="connsiteX0" fmla="*/ 456889 w 465015"/>
                <a:gd name="connsiteY0" fmla="*/ 50805 h 55559"/>
                <a:gd name="connsiteX1" fmla="*/ 2864 w 465015"/>
                <a:gd name="connsiteY1" fmla="*/ 5 h 55559"/>
                <a:gd name="connsiteX2" fmla="*/ 272739 w 465015"/>
                <a:gd name="connsiteY2" fmla="*/ 47630 h 55559"/>
                <a:gd name="connsiteX3" fmla="*/ 456889 w 465015"/>
                <a:gd name="connsiteY3" fmla="*/ 50805 h 5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15" h="55559">
                  <a:moveTo>
                    <a:pt x="456889" y="50805"/>
                  </a:moveTo>
                  <a:cubicBezTo>
                    <a:pt x="411910" y="42867"/>
                    <a:pt x="33556" y="534"/>
                    <a:pt x="2864" y="5"/>
                  </a:cubicBezTo>
                  <a:cubicBezTo>
                    <a:pt x="-27828" y="-524"/>
                    <a:pt x="196539" y="39163"/>
                    <a:pt x="272739" y="47630"/>
                  </a:cubicBezTo>
                  <a:cubicBezTo>
                    <a:pt x="348939" y="56097"/>
                    <a:pt x="501868" y="58743"/>
                    <a:pt x="456889" y="508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7" name="Grupo 176">
            <a:extLst>
              <a:ext uri="{FF2B5EF4-FFF2-40B4-BE49-F238E27FC236}">
                <a16:creationId xmlns:a16="http://schemas.microsoft.com/office/drawing/2014/main" id="{D14F9816-D761-44CD-80AC-A13A6A2B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28893" y="3041674"/>
            <a:ext cx="584970" cy="615624"/>
            <a:chOff x="4127500" y="2909888"/>
            <a:chExt cx="330200" cy="315913"/>
          </a:xfrm>
        </p:grpSpPr>
        <p:sp>
          <p:nvSpPr>
            <p:cNvPr id="178" name="Elipse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79" name="Forma libre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0" name="Elipse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1" name="Forma libre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2" name="Elipse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3" name="Forma libre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4" name="Forma libre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5" name="Forma libre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6" name="Forma libre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236" name="Grupo 235">
            <a:extLst>
              <a:ext uri="{FF2B5EF4-FFF2-40B4-BE49-F238E27FC236}">
                <a16:creationId xmlns:a16="http://schemas.microsoft.com/office/drawing/2014/main" id="{6ADA542D-B2D5-4962-8376-A598260BA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3638" y="2280682"/>
            <a:ext cx="1607475" cy="1360517"/>
            <a:chOff x="9737460" y="3979274"/>
            <a:chExt cx="1743352" cy="1360517"/>
          </a:xfrm>
        </p:grpSpPr>
        <p:sp>
          <p:nvSpPr>
            <p:cNvPr id="237" name="Cuadro de texto 342">
              <a:extLst>
                <a:ext uri="{FF2B5EF4-FFF2-40B4-BE49-F238E27FC236}">
                  <a16:creationId xmlns:a16="http://schemas.microsoft.com/office/drawing/2014/main" id="{36571B2F-0463-48D1-8CC7-EA6BC8F3FB67}"/>
                </a:ext>
              </a:extLst>
            </p:cNvPr>
            <p:cNvSpPr txBox="1"/>
            <p:nvPr/>
          </p:nvSpPr>
          <p:spPr>
            <a:xfrm>
              <a:off x="9737460" y="3979274"/>
              <a:ext cx="172939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es-ES" sz="2800" b="1" dirty="0">
                  <a:solidFill>
                    <a:schemeClr val="accent6"/>
                  </a:solidFill>
                  <a:latin typeface="Ubuntu" panose="020B0504030602030204"/>
                  <a:cs typeface="Segoe UI" panose="020B0502040204020203" pitchFamily="34" charset="0"/>
                </a:rPr>
                <a:t>SAC :</a:t>
              </a:r>
            </a:p>
          </p:txBody>
        </p:sp>
        <p:sp>
          <p:nvSpPr>
            <p:cNvPr id="238" name="Rectángulo 237">
              <a:extLst>
                <a:ext uri="{FF2B5EF4-FFF2-40B4-BE49-F238E27FC236}">
                  <a16:creationId xmlns:a16="http://schemas.microsoft.com/office/drawing/2014/main" id="{2BA0C149-973C-4722-BF48-FF9DE9B8BC55}"/>
                </a:ext>
              </a:extLst>
            </p:cNvPr>
            <p:cNvSpPr/>
            <p:nvPr/>
          </p:nvSpPr>
          <p:spPr>
            <a:xfrm>
              <a:off x="9751418" y="4508794"/>
              <a:ext cx="1729394" cy="83099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es-ES" b="1" i="1" dirty="0">
                  <a:solidFill>
                    <a:schemeClr val="accent6"/>
                  </a:solidFill>
                  <a:latin typeface="+mj-lt"/>
                  <a:cs typeface="Segoe UI" panose="020B0502040204020203" pitchFamily="34" charset="0"/>
                </a:rPr>
                <a:t>Sistema de Atención al Ciudadano</a:t>
              </a:r>
            </a:p>
          </p:txBody>
        </p:sp>
      </p:grpSp>
      <p:grpSp>
        <p:nvGrpSpPr>
          <p:cNvPr id="241" name="Grupo 240">
            <a:extLst>
              <a:ext uri="{FF2B5EF4-FFF2-40B4-BE49-F238E27FC236}">
                <a16:creationId xmlns:a16="http://schemas.microsoft.com/office/drawing/2014/main" id="{A64F8879-D01A-46C0-82F4-C2574F518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74982" y="2236888"/>
            <a:ext cx="2098494" cy="1332862"/>
            <a:chOff x="8778713" y="3189442"/>
            <a:chExt cx="1729394" cy="1332862"/>
          </a:xfrm>
        </p:grpSpPr>
        <p:sp>
          <p:nvSpPr>
            <p:cNvPr id="242" name="Cuadro de texto 330">
              <a:extLst>
                <a:ext uri="{FF2B5EF4-FFF2-40B4-BE49-F238E27FC236}">
                  <a16:creationId xmlns:a16="http://schemas.microsoft.com/office/drawing/2014/main" id="{62109C55-9EBC-4778-80D4-D55D22307915}"/>
                </a:ext>
              </a:extLst>
            </p:cNvPr>
            <p:cNvSpPr txBox="1"/>
            <p:nvPr/>
          </p:nvSpPr>
          <p:spPr>
            <a:xfrm>
              <a:off x="8778713" y="3189442"/>
              <a:ext cx="172939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2800" b="1" dirty="0">
                  <a:solidFill>
                    <a:schemeClr val="accent6"/>
                  </a:solidFill>
                  <a:latin typeface="Ubuntu" panose="020B0504030602030204"/>
                  <a:cs typeface="Segoe UI" panose="020B0502040204020203" pitchFamily="34" charset="0"/>
                </a:rPr>
                <a:t>GSC:</a:t>
              </a:r>
            </a:p>
          </p:txBody>
        </p:sp>
        <p:sp>
          <p:nvSpPr>
            <p:cNvPr id="243" name="Rectángulo 242">
              <a:extLst>
                <a:ext uri="{FF2B5EF4-FFF2-40B4-BE49-F238E27FC236}">
                  <a16:creationId xmlns:a16="http://schemas.microsoft.com/office/drawing/2014/main" id="{779BDC05-BA31-44EF-B695-331F1F3CEBCA}"/>
                </a:ext>
              </a:extLst>
            </p:cNvPr>
            <p:cNvSpPr/>
            <p:nvPr/>
          </p:nvSpPr>
          <p:spPr>
            <a:xfrm>
              <a:off x="8778713" y="3722085"/>
              <a:ext cx="1729394" cy="80021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b="1" i="1" dirty="0">
                  <a:solidFill>
                    <a:schemeClr val="accent6"/>
                  </a:solidFill>
                  <a:latin typeface="+mj-lt"/>
                  <a:cs typeface="Segoe UI" panose="020B0502040204020203" pitchFamily="34" charset="0"/>
                </a:rPr>
                <a:t>Gestión de Solicitudes del Ciudadano </a:t>
              </a:r>
            </a:p>
            <a:p>
              <a:pPr rtl="0"/>
              <a:endParaRPr lang="es-ES" sz="1600" i="1" dirty="0">
                <a:solidFill>
                  <a:schemeClr val="accent6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4D379D0-767F-4EEE-A762-A2246616BDD0}"/>
              </a:ext>
            </a:extLst>
          </p:cNvPr>
          <p:cNvSpPr txBox="1"/>
          <p:nvPr/>
        </p:nvSpPr>
        <p:spPr>
          <a:xfrm>
            <a:off x="4981716" y="100716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A6D1D-CD3F-4286-849F-6CEF86309F42}"/>
              </a:ext>
            </a:extLst>
          </p:cNvPr>
          <p:cNvSpPr txBox="1"/>
          <p:nvPr/>
        </p:nvSpPr>
        <p:spPr>
          <a:xfrm>
            <a:off x="1822805" y="873299"/>
            <a:ext cx="7614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Ubuntu" panose="020B0504030602030204"/>
              </a:rPr>
              <a:t>Actualmente la Secretaria de Educación de Bucaramanga cuenta con 2 plataformas tecnologías para atención al ciudadano por medio de las cuales se da tramite y respuesta a las peticiones quejas, reclamos y sugerencias que eleva la ciudadanía a la SEB </a:t>
            </a:r>
            <a:endParaRPr lang="es-CO" sz="2000" dirty="0">
              <a:latin typeface="Ubuntu" panose="020B0504030602030204"/>
            </a:endParaRPr>
          </a:p>
        </p:txBody>
      </p:sp>
      <p:sp>
        <p:nvSpPr>
          <p:cNvPr id="244" name="CuadroTexto 243">
            <a:extLst>
              <a:ext uri="{FF2B5EF4-FFF2-40B4-BE49-F238E27FC236}">
                <a16:creationId xmlns:a16="http://schemas.microsoft.com/office/drawing/2014/main" id="{A2E20B5E-6BC9-46DC-97B8-9E492F0E5062}"/>
              </a:ext>
            </a:extLst>
          </p:cNvPr>
          <p:cNvSpPr txBox="1"/>
          <p:nvPr/>
        </p:nvSpPr>
        <p:spPr>
          <a:xfrm>
            <a:off x="1736508" y="4622211"/>
            <a:ext cx="8085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Ubuntu" panose="020B0504030602030204"/>
              </a:rPr>
              <a:t>Estas plataformas tecnológicas </a:t>
            </a:r>
            <a:r>
              <a:rPr lang="es-ES" sz="2000" dirty="0">
                <a:solidFill>
                  <a:srgbClr val="666666"/>
                </a:solidFill>
                <a:effectLst/>
                <a:latin typeface="Ubuntu" panose="020B0504030602030204"/>
                <a:ea typeface="Times New Roman" panose="02020603050405020304" pitchFamily="18" charset="0"/>
              </a:rPr>
              <a:t>permite mejorar los procesos para atender a los ciudadanos en sus trámites de consultas, quejas y solicitudes de una forma rápida y efectiva, sin salir de casa o lugar de trabajo. </a:t>
            </a:r>
            <a:endParaRPr lang="es-CO" sz="2000" dirty="0">
              <a:effectLst/>
              <a:latin typeface="Ubuntu" panose="020B0504030602030204"/>
              <a:ea typeface="Times New Roman" panose="02020603050405020304" pitchFamily="18" charset="0"/>
            </a:endParaRPr>
          </a:p>
          <a:p>
            <a:endParaRPr lang="es-CO" sz="2000" dirty="0"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137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87368B-4962-9042-5DF6-3E9DC873163F}"/>
              </a:ext>
            </a:extLst>
          </p:cNvPr>
          <p:cNvSpPr txBox="1"/>
          <p:nvPr/>
        </p:nvSpPr>
        <p:spPr>
          <a:xfrm>
            <a:off x="2119780" y="1372902"/>
            <a:ext cx="7276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B050"/>
                </a:solidFill>
                <a:latin typeface="Ubuntu" panose="020B0504030602030204" pitchFamily="34" charset="0"/>
              </a:rPr>
              <a:t>SAC: </a:t>
            </a:r>
          </a:p>
          <a:p>
            <a:pPr algn="ctr"/>
            <a:r>
              <a:rPr lang="es-ES" sz="3600" b="1" dirty="0">
                <a:solidFill>
                  <a:srgbClr val="00B050"/>
                </a:solidFill>
                <a:latin typeface="Ubuntu" panose="020B0504030602030204" pitchFamily="34" charset="0"/>
              </a:rPr>
              <a:t>Persona natural – ciudadano </a:t>
            </a:r>
          </a:p>
          <a:p>
            <a:pPr algn="ctr"/>
            <a:endParaRPr lang="es-ES" sz="2400" i="1" dirty="0">
              <a:solidFill>
                <a:srgbClr val="00B050"/>
              </a:solidFill>
              <a:latin typeface="Ubuntu" panose="020B0504030602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D632BB-1E62-4038-95E4-F42A3DD3E05B}"/>
              </a:ext>
            </a:extLst>
          </p:cNvPr>
          <p:cNvSpPr txBox="1"/>
          <p:nvPr/>
        </p:nvSpPr>
        <p:spPr>
          <a:xfrm>
            <a:off x="1079484" y="2485506"/>
            <a:ext cx="9356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C73A36-52A9-42D6-A604-F0AC742074D9}"/>
              </a:ext>
            </a:extLst>
          </p:cNvPr>
          <p:cNvSpPr txBox="1"/>
          <p:nvPr/>
        </p:nvSpPr>
        <p:spPr>
          <a:xfrm>
            <a:off x="1079484" y="2767280"/>
            <a:ext cx="9356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 Se debe  disponer a diligenciar los datos que solicita el formulario como los son los datos personales, de ubicación y de ingreso al sistema, esto dado que el ciudadano o empresa tendrá usuario propio para gestionar las solicitudes con la SEB. </a:t>
            </a:r>
          </a:p>
          <a:p>
            <a:pPr marL="342900" indent="-342900" algn="just">
              <a:buAutoNum type="arabicPeriod" startAt="2"/>
            </a:pPr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0B3F19-00F1-458F-8DBA-DD8BA761F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84" y="3729909"/>
            <a:ext cx="9356602" cy="25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6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87368B-4962-9042-5DF6-3E9DC873163F}"/>
              </a:ext>
            </a:extLst>
          </p:cNvPr>
          <p:cNvSpPr txBox="1"/>
          <p:nvPr/>
        </p:nvSpPr>
        <p:spPr>
          <a:xfrm>
            <a:off x="2119780" y="1372902"/>
            <a:ext cx="7276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B050"/>
                </a:solidFill>
                <a:latin typeface="Ubuntu" panose="020B0504030602030204" pitchFamily="34" charset="0"/>
              </a:rPr>
              <a:t>SAC: </a:t>
            </a:r>
          </a:p>
          <a:p>
            <a:pPr algn="ctr"/>
            <a:r>
              <a:rPr lang="es-ES" sz="3600" b="1" dirty="0">
                <a:solidFill>
                  <a:srgbClr val="00B050"/>
                </a:solidFill>
                <a:latin typeface="Ubuntu" panose="020B0504030602030204" pitchFamily="34" charset="0"/>
              </a:rPr>
              <a:t>Persona natural – ciudadano </a:t>
            </a:r>
          </a:p>
          <a:p>
            <a:pPr algn="ctr"/>
            <a:endParaRPr lang="es-ES" sz="2400" i="1" dirty="0">
              <a:solidFill>
                <a:srgbClr val="00B050"/>
              </a:solidFill>
              <a:latin typeface="Ubuntu" panose="020B0504030602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D632BB-1E62-4038-95E4-F42A3DD3E05B}"/>
              </a:ext>
            </a:extLst>
          </p:cNvPr>
          <p:cNvSpPr txBox="1"/>
          <p:nvPr/>
        </p:nvSpPr>
        <p:spPr>
          <a:xfrm>
            <a:off x="1079484" y="2485506"/>
            <a:ext cx="9356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C73A36-52A9-42D6-A604-F0AC742074D9}"/>
              </a:ext>
            </a:extLst>
          </p:cNvPr>
          <p:cNvSpPr txBox="1"/>
          <p:nvPr/>
        </p:nvSpPr>
        <p:spPr>
          <a:xfrm>
            <a:off x="1079484" y="2767280"/>
            <a:ext cx="93566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Datos de ubicación: se debe suministrar un correo electrónico </a:t>
            </a:r>
            <a:r>
              <a:rPr lang="es-E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electrónico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seleccionar la notificación email ya que por medio de este llegaran las respuestas emitidas por parte de la SEB.</a:t>
            </a:r>
          </a:p>
          <a:p>
            <a:pPr algn="just"/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debe proceder a diligenciar los demás datos personales</a:t>
            </a:r>
          </a:p>
          <a:p>
            <a:pPr algn="just"/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9CDA5D-8D87-4B89-9C2B-1974A8E56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84" y="3769665"/>
            <a:ext cx="9763503" cy="22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9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87368B-4962-9042-5DF6-3E9DC873163F}"/>
              </a:ext>
            </a:extLst>
          </p:cNvPr>
          <p:cNvSpPr txBox="1"/>
          <p:nvPr/>
        </p:nvSpPr>
        <p:spPr>
          <a:xfrm>
            <a:off x="2119780" y="1372902"/>
            <a:ext cx="7276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B050"/>
                </a:solidFill>
                <a:latin typeface="Ubuntu" panose="020B0504030602030204" pitchFamily="34" charset="0"/>
              </a:rPr>
              <a:t>SAC: </a:t>
            </a:r>
          </a:p>
          <a:p>
            <a:pPr algn="ctr"/>
            <a:r>
              <a:rPr lang="es-ES" sz="3600" b="1" dirty="0">
                <a:solidFill>
                  <a:srgbClr val="00B050"/>
                </a:solidFill>
                <a:latin typeface="Ubuntu" panose="020B0504030602030204" pitchFamily="34" charset="0"/>
              </a:rPr>
              <a:t>Persona natural – ciudadano </a:t>
            </a:r>
          </a:p>
          <a:p>
            <a:pPr algn="ctr"/>
            <a:endParaRPr lang="es-ES" sz="2400" i="1" dirty="0">
              <a:solidFill>
                <a:srgbClr val="00B050"/>
              </a:solidFill>
              <a:latin typeface="Ubuntu" panose="020B0504030602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D632BB-1E62-4038-95E4-F42A3DD3E05B}"/>
              </a:ext>
            </a:extLst>
          </p:cNvPr>
          <p:cNvSpPr txBox="1"/>
          <p:nvPr/>
        </p:nvSpPr>
        <p:spPr>
          <a:xfrm>
            <a:off x="1079484" y="2485506"/>
            <a:ext cx="9356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C73A36-52A9-42D6-A604-F0AC742074D9}"/>
              </a:ext>
            </a:extLst>
          </p:cNvPr>
          <p:cNvSpPr txBox="1"/>
          <p:nvPr/>
        </p:nvSpPr>
        <p:spPr>
          <a:xfrm>
            <a:off x="1079484" y="2767280"/>
            <a:ext cx="935660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Datos de ingreso: se debe proceder a crear el usuario, contraseña, confirmar su contraseña y la autorización para el tratamiento de datos personales.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el usuario, puede crearlo con su nombre o lo que usted crea conveniente y debe colocar la contraseña con la cual desea ingresar al SAC y confirmarla</a:t>
            </a:r>
          </a:p>
          <a:p>
            <a:pPr algn="just"/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5D7E9D-80AF-4BCF-9049-48599A0DB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84" y="3798331"/>
            <a:ext cx="6496050" cy="23145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2B521A8-B0AA-4230-980C-2C62117767FF}"/>
              </a:ext>
            </a:extLst>
          </p:cNvPr>
          <p:cNvSpPr txBox="1"/>
          <p:nvPr/>
        </p:nvSpPr>
        <p:spPr>
          <a:xfrm flipH="1">
            <a:off x="8192824" y="3662956"/>
            <a:ext cx="24059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Después de incluir todos los datos, se debe ir a la parte superior seleccionar  agregar.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Deberá salir una leyenda que dice  se creo con éxito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346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87368B-4962-9042-5DF6-3E9DC873163F}"/>
              </a:ext>
            </a:extLst>
          </p:cNvPr>
          <p:cNvSpPr txBox="1"/>
          <p:nvPr/>
        </p:nvSpPr>
        <p:spPr>
          <a:xfrm>
            <a:off x="2119780" y="1372902"/>
            <a:ext cx="7276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B050"/>
                </a:solidFill>
                <a:latin typeface="Ubuntu" panose="020B0504030602030204" pitchFamily="34" charset="0"/>
              </a:rPr>
              <a:t>SAC: </a:t>
            </a:r>
          </a:p>
          <a:p>
            <a:pPr algn="ctr"/>
            <a:r>
              <a:rPr lang="es-ES" sz="3600" b="1" dirty="0">
                <a:solidFill>
                  <a:srgbClr val="00B050"/>
                </a:solidFill>
                <a:latin typeface="Ubuntu" panose="020B0504030602030204" pitchFamily="34" charset="0"/>
              </a:rPr>
              <a:t>Persona natural – ciudadano </a:t>
            </a:r>
          </a:p>
          <a:p>
            <a:pPr algn="ctr"/>
            <a:endParaRPr lang="es-ES" sz="2400" i="1" dirty="0">
              <a:solidFill>
                <a:srgbClr val="00B050"/>
              </a:solidFill>
              <a:latin typeface="Ubuntu" panose="020B0504030602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D632BB-1E62-4038-95E4-F42A3DD3E05B}"/>
              </a:ext>
            </a:extLst>
          </p:cNvPr>
          <p:cNvSpPr txBox="1"/>
          <p:nvPr/>
        </p:nvSpPr>
        <p:spPr>
          <a:xfrm>
            <a:off x="1079484" y="2485506"/>
            <a:ext cx="9356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Una vez creado el usuario y contraseña podrá ingresar y registrar la petición, queja, reclamo o sugerencia  de la siguiente manera.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esto se tiene 2 opciones</a:t>
            </a:r>
          </a:p>
          <a:p>
            <a:pPr algn="just"/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F269545-4533-4121-9050-C7C1ACAF5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46" y="3313044"/>
            <a:ext cx="4325915" cy="28361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7B2762B-08FD-43B0-AC23-EB20286AB696}"/>
              </a:ext>
            </a:extLst>
          </p:cNvPr>
          <p:cNvSpPr txBox="1"/>
          <p:nvPr/>
        </p:nvSpPr>
        <p:spPr>
          <a:xfrm>
            <a:off x="5699923" y="3034054"/>
            <a:ext cx="5842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5. Una vez ingresemos a nuevo requerimiento o radicar un PQRSD, se debe diligenciar los espacios de tipo de requerimiento, el asunto  y el contenido, este ultimo es una redacción de lo que se quiere solicitar, luego selecciona </a:t>
            </a:r>
            <a:r>
              <a:rPr lang="es-ES" u="sng" dirty="0"/>
              <a:t>adjuntar y guardar</a:t>
            </a:r>
            <a:r>
              <a:rPr lang="es-ES" dirty="0"/>
              <a:t>.</a:t>
            </a:r>
          </a:p>
          <a:p>
            <a:pPr algn="just"/>
            <a:r>
              <a:rPr lang="es-ES" dirty="0"/>
              <a:t>En caso de querer subir un oficio o adjuntar algún documento, para esto se debe seleccionar en agregar archivos e iniciar carga y por ultimo seleccionamos </a:t>
            </a:r>
            <a:r>
              <a:rPr lang="es-ES" u="sng" dirty="0"/>
              <a:t>adjuntar y guardar.</a:t>
            </a:r>
          </a:p>
          <a:p>
            <a:endParaRPr lang="es-ES" dirty="0"/>
          </a:p>
          <a:p>
            <a:endParaRPr lang="es-C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706C7F8-FCF7-4DE0-AA6A-CB9EC88D0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941" y="5439947"/>
            <a:ext cx="3819525" cy="14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0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87368B-4962-9042-5DF6-3E9DC873163F}"/>
              </a:ext>
            </a:extLst>
          </p:cNvPr>
          <p:cNvSpPr txBox="1"/>
          <p:nvPr/>
        </p:nvSpPr>
        <p:spPr>
          <a:xfrm>
            <a:off x="2119780" y="1372902"/>
            <a:ext cx="7276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B050"/>
                </a:solidFill>
                <a:latin typeface="Ubuntu" panose="020B0504030602030204" pitchFamily="34" charset="0"/>
              </a:rPr>
              <a:t>SAC: </a:t>
            </a:r>
          </a:p>
          <a:p>
            <a:pPr algn="ctr"/>
            <a:r>
              <a:rPr lang="es-ES" sz="3600" b="1" dirty="0">
                <a:solidFill>
                  <a:srgbClr val="00B050"/>
                </a:solidFill>
                <a:latin typeface="Ubuntu" panose="020B0504030602030204" pitchFamily="34" charset="0"/>
              </a:rPr>
              <a:t>Otra alternativa para ingresar</a:t>
            </a:r>
          </a:p>
          <a:p>
            <a:pPr algn="ctr"/>
            <a:endParaRPr lang="es-ES" sz="2400" i="1" dirty="0">
              <a:solidFill>
                <a:srgbClr val="00B050"/>
              </a:solidFill>
              <a:latin typeface="Ubuntu" panose="020B0504030602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10CC035-46E5-42F9-A7AD-4B5F2D40C37B}"/>
              </a:ext>
            </a:extLst>
          </p:cNvPr>
          <p:cNvSpPr txBox="1"/>
          <p:nvPr/>
        </p:nvSpPr>
        <p:spPr>
          <a:xfrm>
            <a:off x="1563757" y="2757896"/>
            <a:ext cx="8097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otra forma de ingresar es por la pagina web de la SEB </a:t>
            </a:r>
            <a:r>
              <a:rPr lang="es-ES" dirty="0">
                <a:hlinkClick r:id="rId3"/>
              </a:rPr>
              <a:t>www.seb.gov.co</a:t>
            </a:r>
            <a:r>
              <a:rPr lang="es-ES" dirty="0"/>
              <a:t>  cuando se ingrese  ala pagina seleccionamos  la pestaña de atención al ciudadano y luego  a SAC y legalizaciones.</a:t>
            </a:r>
          </a:p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D7C35F-2FCC-427A-8B57-B1A8181EC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57" y="3783181"/>
            <a:ext cx="7562850" cy="18573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B77905D-16D7-4544-90FD-E46F1ABD5947}"/>
              </a:ext>
            </a:extLst>
          </p:cNvPr>
          <p:cNvSpPr txBox="1"/>
          <p:nvPr/>
        </p:nvSpPr>
        <p:spPr>
          <a:xfrm>
            <a:off x="1451114" y="5759513"/>
            <a:ext cx="809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Una vez realizado lo anterior, se podrá acceder al ingreso del SAC.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051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87368B-4962-9042-5DF6-3E9DC873163F}"/>
              </a:ext>
            </a:extLst>
          </p:cNvPr>
          <p:cNvSpPr txBox="1"/>
          <p:nvPr/>
        </p:nvSpPr>
        <p:spPr>
          <a:xfrm>
            <a:off x="-313509" y="399387"/>
            <a:ext cx="12122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B050"/>
                </a:solidFill>
                <a:latin typeface="Ubuntu" panose="020B0504030602030204" pitchFamily="34" charset="0"/>
              </a:rPr>
              <a:t>GSC REGISTRAR PQRSD PAGINA WEB DE LA ALCALDIA BUCARAMANGA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30E7D8-9833-49C9-9C36-6F6FAFC06D55}"/>
              </a:ext>
            </a:extLst>
          </p:cNvPr>
          <p:cNvSpPr txBox="1"/>
          <p:nvPr/>
        </p:nvSpPr>
        <p:spPr>
          <a:xfrm>
            <a:off x="1118672" y="2458466"/>
            <a:ext cx="9728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puede acceder a través de siguiente link:  </a:t>
            </a:r>
            <a:r>
              <a:rPr lang="es-ES" dirty="0">
                <a:hlinkClick r:id="rId3"/>
              </a:rPr>
              <a:t>https://pqr.bucaramanga.gov.co/Default.aspx?id=LopM78G2wq78-vC4zXaS</a:t>
            </a:r>
            <a:endParaRPr lang="es-ES" dirty="0"/>
          </a:p>
          <a:p>
            <a:endParaRPr lang="es-ES" dirty="0"/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 En la parte inferior de la pagina se debe seleccionar registrar solicitud.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 Al desplegarse el formulario, se debe  diligenciar los datos que se solicitan.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 Es importante en la parte superior del formulario seleccionar el tipo de solicitud según sea el caso: denuncia, felicitación, invitación, petición de documentos, petición de información etc.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 Seleccionar el medio de respuesta: correo electrónico, dirección de correspondencia, consulta web.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En la descripción, se debe redactar la solicitud y en caso de que se quiera cargar un oficio o solicitud por escrito, se seleccionara elegir archivos, con esta opción se cargara la solicitud.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Seleccionar el tratamiento de datos y luego enviar </a:t>
            </a:r>
          </a:p>
          <a:p>
            <a:endParaRPr lang="es-ES" dirty="0"/>
          </a:p>
          <a:p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4122DC0-0EB8-42DB-89B5-213338270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096" y="1434424"/>
            <a:ext cx="9501808" cy="97995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09334FA-797B-4066-B4AC-F5300ADAA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525" y="5809837"/>
            <a:ext cx="7610475" cy="108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2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87368B-4962-9042-5DF6-3E9DC873163F}"/>
              </a:ext>
            </a:extLst>
          </p:cNvPr>
          <p:cNvSpPr txBox="1"/>
          <p:nvPr/>
        </p:nvSpPr>
        <p:spPr>
          <a:xfrm>
            <a:off x="-313509" y="399387"/>
            <a:ext cx="1212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B050"/>
                </a:solidFill>
                <a:latin typeface="Ubuntu" panose="020B0504030602030204" pitchFamily="34" charset="0"/>
              </a:rPr>
              <a:t>OTRA ALTERNATIVA PQRSD PAGINA DE LA ALCALDIA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2F9252B-6CA7-4941-BE0A-5782390BF21F}"/>
              </a:ext>
            </a:extLst>
          </p:cNvPr>
          <p:cNvSpPr txBox="1"/>
          <p:nvPr/>
        </p:nvSpPr>
        <p:spPr>
          <a:xfrm>
            <a:off x="1285462" y="1285462"/>
            <a:ext cx="9064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/>
              <a:t>Se debe ingresar a la pagina web de la alcaldía </a:t>
            </a:r>
            <a:r>
              <a:rPr lang="es-ES" dirty="0">
                <a:hlinkClick r:id="rId3"/>
              </a:rPr>
              <a:t>www.bucaramanga.gov.co</a:t>
            </a:r>
            <a:r>
              <a:rPr lang="es-ES" dirty="0"/>
              <a:t> </a:t>
            </a:r>
          </a:p>
          <a:p>
            <a:pPr marL="342900" indent="-342900" algn="just">
              <a:buAutoNum type="arabicPeriod"/>
            </a:pPr>
            <a:r>
              <a:rPr lang="es-ES" dirty="0"/>
              <a:t>Se selecciona la pestaña de atención y servicios a la ciudadanía y en la parte inferior se selecciona crear una PQRSD </a:t>
            </a:r>
          </a:p>
          <a:p>
            <a:pPr marL="342900" indent="-342900">
              <a:buAutoNum type="arabicPeriod"/>
            </a:pPr>
            <a:endParaRPr lang="es-ES" dirty="0"/>
          </a:p>
          <a:p>
            <a:pPr marL="342900" indent="-342900">
              <a:buAutoNum type="arabicPeriod"/>
            </a:pP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4A9700-646F-42CC-AD15-481FD227F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910" y="2179407"/>
            <a:ext cx="4558747" cy="340471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12534AD-442E-4F96-B5C5-075B4EC71983}"/>
              </a:ext>
            </a:extLst>
          </p:cNvPr>
          <p:cNvSpPr txBox="1"/>
          <p:nvPr/>
        </p:nvSpPr>
        <p:spPr>
          <a:xfrm flipH="1">
            <a:off x="6224732" y="2393458"/>
            <a:ext cx="4681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3. Luego aparece una sección que dice:         Bienvenido al portal  de peticiones, quejas, reclamos, sugerencias o denuncias.</a:t>
            </a:r>
          </a:p>
          <a:p>
            <a:pPr algn="just"/>
            <a:r>
              <a:rPr lang="es-ES" dirty="0"/>
              <a:t>4.  Se debe dirigir en la parte inferior y seleccionar la opción </a:t>
            </a:r>
            <a:r>
              <a:rPr lang="es-ES" b="1" u="sng" dirty="0"/>
              <a:t>CREAR UNA PQRSD</a:t>
            </a:r>
            <a:endParaRPr lang="es-CO" b="1" u="sng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E644E31-63EB-483B-B61F-ADBBC4582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437" y="3731007"/>
            <a:ext cx="2423285" cy="8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77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37472</TotalTime>
  <Words>723</Words>
  <Application>Microsoft Office PowerPoint</Application>
  <PresentationFormat>Panorámica</PresentationFormat>
  <Paragraphs>53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Ubuntu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Diaz</dc:creator>
  <cp:lastModifiedBy>alejandro gomez  zuluaga</cp:lastModifiedBy>
  <cp:revision>63</cp:revision>
  <dcterms:created xsi:type="dcterms:W3CDTF">2024-01-17T18:57:07Z</dcterms:created>
  <dcterms:modified xsi:type="dcterms:W3CDTF">2024-11-12T02:19:27Z</dcterms:modified>
</cp:coreProperties>
</file>