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FA17ED1B-7C1E-4020-B7A4-C738B3FFC7E0}" type="datetimeFigureOut">
              <a:rPr lang="es-CO" smtClean="0"/>
              <a:t>6/10/2022</a:t>
            </a:fld>
            <a:endParaRPr lang="es-CO"/>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s-CO"/>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BE74775-92FE-4C30-840D-B478BABC126D}" type="slidenum">
              <a:rPr lang="es-CO" smtClean="0"/>
              <a:t>‹Nº›</a:t>
            </a:fld>
            <a:endParaRPr lang="es-CO"/>
          </a:p>
        </p:txBody>
      </p:sp>
    </p:spTree>
    <p:extLst>
      <p:ext uri="{BB962C8B-B14F-4D97-AF65-F5344CB8AC3E}">
        <p14:creationId xmlns:p14="http://schemas.microsoft.com/office/powerpoint/2010/main" val="29637173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A17ED1B-7C1E-4020-B7A4-C738B3FFC7E0}" type="datetimeFigureOut">
              <a:rPr lang="es-CO" smtClean="0"/>
              <a:t>6/10/2022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113650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A17ED1B-7C1E-4020-B7A4-C738B3FFC7E0}" type="datetimeFigureOut">
              <a:rPr lang="es-CO" smtClean="0"/>
              <a:t>6/10/2022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211982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A17ED1B-7C1E-4020-B7A4-C738B3FFC7E0}" type="datetimeFigureOut">
              <a:rPr lang="es-CO" smtClean="0"/>
              <a:t>6/10/2022</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1132301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FA17ED1B-7C1E-4020-B7A4-C738B3FFC7E0}" type="datetimeFigureOut">
              <a:rPr lang="es-CO" smtClean="0"/>
              <a:t>6/10/2022</a:t>
            </a:fld>
            <a:endParaRPr lang="es-CO"/>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s-CO"/>
          </a:p>
        </p:txBody>
      </p:sp>
      <p:sp>
        <p:nvSpPr>
          <p:cNvPr id="6" name="Slide Number Placeholder 5"/>
          <p:cNvSpPr>
            <a:spLocks noGrp="1"/>
          </p:cNvSpPr>
          <p:nvPr>
            <p:ph type="sldNum" sz="quarter" idx="12"/>
          </p:nvPr>
        </p:nvSpPr>
        <p:spPr>
          <a:xfrm>
            <a:off x="8604504" y="5211060"/>
            <a:ext cx="2112264" cy="228600"/>
          </a:xfrm>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28159586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A17ED1B-7C1E-4020-B7A4-C738B3FFC7E0}" type="datetimeFigureOut">
              <a:rPr lang="es-CO" smtClean="0"/>
              <a:t>6/10/2022</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3691660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A17ED1B-7C1E-4020-B7A4-C738B3FFC7E0}" type="datetimeFigureOut">
              <a:rPr lang="es-CO" smtClean="0"/>
              <a:t>6/10/2022</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1664160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A17ED1B-7C1E-4020-B7A4-C738B3FFC7E0}" type="datetimeFigureOut">
              <a:rPr lang="es-CO" smtClean="0"/>
              <a:t>6/10/2022</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422887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17ED1B-7C1E-4020-B7A4-C738B3FFC7E0}" type="datetimeFigureOut">
              <a:rPr lang="es-CO" smtClean="0"/>
              <a:t>6/10/2022</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4BE74775-92FE-4C30-840D-B478BABC126D}" type="slidenum">
              <a:rPr lang="es-CO" smtClean="0"/>
              <a:t>‹Nº›</a:t>
            </a:fld>
            <a:endParaRPr lang="es-CO"/>
          </a:p>
        </p:txBody>
      </p:sp>
    </p:spTree>
    <p:extLst>
      <p:ext uri="{BB962C8B-B14F-4D97-AF65-F5344CB8AC3E}">
        <p14:creationId xmlns:p14="http://schemas.microsoft.com/office/powerpoint/2010/main" val="400750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FA17ED1B-7C1E-4020-B7A4-C738B3FFC7E0}" type="datetimeFigureOut">
              <a:rPr lang="es-CO" smtClean="0"/>
              <a:t>6/10/2022</a:t>
            </a:fld>
            <a:endParaRPr lang="es-CO"/>
          </a:p>
        </p:txBody>
      </p:sp>
      <p:sp>
        <p:nvSpPr>
          <p:cNvPr id="9" name="Footer Placeholder 8"/>
          <p:cNvSpPr>
            <a:spLocks noGrp="1"/>
          </p:cNvSpPr>
          <p:nvPr>
            <p:ph type="ftr" sz="quarter" idx="11"/>
          </p:nvPr>
        </p:nvSpPr>
        <p:spPr/>
        <p:txBody>
          <a:bodyPr/>
          <a:lstStyle>
            <a:lvl1pPr algn="r">
              <a:defRPr/>
            </a:lvl1pPr>
          </a:lstStyle>
          <a:p>
            <a:endParaRPr lang="es-CO"/>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BE74775-92FE-4C30-840D-B478BABC126D}" type="slidenum">
              <a:rPr lang="es-CO" smtClean="0"/>
              <a:t>‹Nº›</a:t>
            </a:fld>
            <a:endParaRPr lang="es-CO"/>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2716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FA17ED1B-7C1E-4020-B7A4-C738B3FFC7E0}" type="datetimeFigureOut">
              <a:rPr lang="es-CO" smtClean="0"/>
              <a:t>6/10/2022</a:t>
            </a:fld>
            <a:endParaRPr lang="es-CO"/>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s-CO"/>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BE74775-92FE-4C30-840D-B478BABC126D}" type="slidenum">
              <a:rPr lang="es-CO" smtClean="0"/>
              <a:t>‹Nº›</a:t>
            </a:fld>
            <a:endParaRPr lang="es-CO"/>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70746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FA17ED1B-7C1E-4020-B7A4-C738B3FFC7E0}" type="datetimeFigureOut">
              <a:rPr lang="es-CO" smtClean="0"/>
              <a:t>6/10/2022</a:t>
            </a:fld>
            <a:endParaRPr lang="es-CO"/>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CO"/>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BE74775-92FE-4C30-840D-B478BABC126D}" type="slidenum">
              <a:rPr lang="es-CO" smtClean="0"/>
              <a:t>‹Nº›</a:t>
            </a:fld>
            <a:endParaRPr lang="es-CO"/>
          </a:p>
        </p:txBody>
      </p:sp>
    </p:spTree>
    <p:extLst>
      <p:ext uri="{BB962C8B-B14F-4D97-AF65-F5344CB8AC3E}">
        <p14:creationId xmlns:p14="http://schemas.microsoft.com/office/powerpoint/2010/main" val="249342329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s://creativecommons.org/"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E0A01F-F2B2-ED0C-73A0-B28B5E797D87}"/>
              </a:ext>
            </a:extLst>
          </p:cNvPr>
          <p:cNvSpPr>
            <a:spLocks noGrp="1"/>
          </p:cNvSpPr>
          <p:nvPr>
            <p:ph type="ctrTitle"/>
          </p:nvPr>
        </p:nvSpPr>
        <p:spPr/>
        <p:txBody>
          <a:bodyPr>
            <a:normAutofit fontScale="90000"/>
          </a:bodyPr>
          <a:lstStyle/>
          <a:p>
            <a:r>
              <a:rPr lang="es-ES" dirty="0"/>
              <a:t>Derechos De autor Y Propiedad Intelectual </a:t>
            </a:r>
            <a:endParaRPr lang="es-CO" dirty="0"/>
          </a:p>
        </p:txBody>
      </p:sp>
      <p:sp>
        <p:nvSpPr>
          <p:cNvPr id="3" name="Subtítulo 2">
            <a:extLst>
              <a:ext uri="{FF2B5EF4-FFF2-40B4-BE49-F238E27FC236}">
                <a16:creationId xmlns:a16="http://schemas.microsoft.com/office/drawing/2014/main" id="{14422FE2-6027-9C1C-51C2-F3CCF270D193}"/>
              </a:ext>
            </a:extLst>
          </p:cNvPr>
          <p:cNvSpPr>
            <a:spLocks noGrp="1"/>
          </p:cNvSpPr>
          <p:nvPr>
            <p:ph type="subTitle" idx="1"/>
          </p:nvPr>
        </p:nvSpPr>
        <p:spPr/>
        <p:txBody>
          <a:bodyPr>
            <a:normAutofit fontScale="92500" lnSpcReduction="20000"/>
          </a:bodyPr>
          <a:lstStyle/>
          <a:p>
            <a:r>
              <a:rPr lang="es-ES" dirty="0"/>
              <a:t>Luna Camila </a:t>
            </a:r>
            <a:r>
              <a:rPr lang="es-ES" dirty="0" err="1"/>
              <a:t>Alvarez</a:t>
            </a:r>
            <a:r>
              <a:rPr lang="es-ES" dirty="0"/>
              <a:t> Ortega </a:t>
            </a:r>
          </a:p>
          <a:p>
            <a:r>
              <a:rPr lang="es-ES" dirty="0"/>
              <a:t>11-2</a:t>
            </a:r>
            <a:endParaRPr lang="es-CO" dirty="0"/>
          </a:p>
        </p:txBody>
      </p:sp>
    </p:spTree>
    <p:extLst>
      <p:ext uri="{BB962C8B-B14F-4D97-AF65-F5344CB8AC3E}">
        <p14:creationId xmlns:p14="http://schemas.microsoft.com/office/powerpoint/2010/main" val="1961540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5E7728-10C2-CEE6-45BA-0EDC4719959D}"/>
              </a:ext>
            </a:extLst>
          </p:cNvPr>
          <p:cNvSpPr>
            <a:spLocks noGrp="1"/>
          </p:cNvSpPr>
          <p:nvPr>
            <p:ph type="ctrTitle"/>
          </p:nvPr>
        </p:nvSpPr>
        <p:spPr>
          <a:xfrm>
            <a:off x="1559052" y="2328324"/>
            <a:ext cx="9068586" cy="2590800"/>
          </a:xfrm>
        </p:spPr>
        <p:txBody>
          <a:bodyPr>
            <a:normAutofit fontScale="90000"/>
          </a:bodyPr>
          <a:lstStyle/>
          <a:p>
            <a:r>
              <a:rPr lang="es-ES" b="1" i="0" cap="all" dirty="0">
                <a:solidFill>
                  <a:srgbClr val="0AAAC7"/>
                </a:solidFill>
                <a:effectLst/>
                <a:latin typeface="Arial" panose="020B0604020202020204" pitchFamily="34" charset="0"/>
              </a:rPr>
              <a:t>¿QUÉ ES REPRODUCIR UNA OBRA?</a:t>
            </a:r>
            <a:br>
              <a:rPr lang="es-ES"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0380C8FB-1222-2D0A-A522-0E125A804764}"/>
              </a:ext>
            </a:extLst>
          </p:cNvPr>
          <p:cNvSpPr>
            <a:spLocks noGrp="1"/>
          </p:cNvSpPr>
          <p:nvPr>
            <p:ph type="subTitle" idx="1"/>
          </p:nvPr>
        </p:nvSpPr>
        <p:spPr/>
        <p:txBody>
          <a:bodyPr>
            <a:noAutofit/>
          </a:bodyPr>
          <a:lstStyle/>
          <a:p>
            <a:r>
              <a:rPr lang="es-ES" sz="1200" b="0" i="0" dirty="0">
                <a:solidFill>
                  <a:srgbClr val="202124"/>
                </a:solidFill>
                <a:effectLst/>
                <a:latin typeface="arial" panose="020B0604020202020204" pitchFamily="34" charset="0"/>
              </a:rPr>
              <a:t>Así, reproducción de una obra no es sinónimo de copia, sino un concepto más amplio, se trata de la </a:t>
            </a:r>
            <a:r>
              <a:rPr lang="es-ES" sz="1200" b="1" i="0" dirty="0">
                <a:solidFill>
                  <a:srgbClr val="202124"/>
                </a:solidFill>
                <a:effectLst/>
                <a:latin typeface="arial" panose="020B0604020202020204" pitchFamily="34" charset="0"/>
              </a:rPr>
              <a:t>fijación en un soporte, por cualquier medio y en cualquier forma, de toda la obra o de parte de ella, que permita su comunicación o la obtención de copias</a:t>
            </a:r>
            <a:r>
              <a:rPr lang="es-ES" sz="1200" b="0" i="0" dirty="0">
                <a:solidFill>
                  <a:srgbClr val="202124"/>
                </a:solidFill>
                <a:effectLst/>
                <a:latin typeface="arial" panose="020B0604020202020204" pitchFamily="34" charset="0"/>
              </a:rPr>
              <a:t> (art.</a:t>
            </a:r>
            <a:endParaRPr lang="es-CO" sz="1200" dirty="0"/>
          </a:p>
        </p:txBody>
      </p:sp>
    </p:spTree>
    <p:extLst>
      <p:ext uri="{BB962C8B-B14F-4D97-AF65-F5344CB8AC3E}">
        <p14:creationId xmlns:p14="http://schemas.microsoft.com/office/powerpoint/2010/main" val="2084684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123C77-2F3E-3653-0CDF-95960E560E1A}"/>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¿QUÉ ES DISTRIBUIR UNA OBRA?</a:t>
            </a:r>
            <a:br>
              <a:rPr lang="es-ES"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D66F4BB9-B5DA-51E1-2B10-4A4BC58C3F76}"/>
              </a:ext>
            </a:extLst>
          </p:cNvPr>
          <p:cNvSpPr>
            <a:spLocks noGrp="1"/>
          </p:cNvSpPr>
          <p:nvPr>
            <p:ph type="body" idx="1"/>
          </p:nvPr>
        </p:nvSpPr>
        <p:spPr/>
        <p:txBody>
          <a:bodyPr>
            <a:normAutofit fontScale="92500" lnSpcReduction="20000"/>
          </a:bodyPr>
          <a:lstStyle/>
          <a:p>
            <a:r>
              <a:rPr lang="es-ES" b="0" i="0" dirty="0">
                <a:solidFill>
                  <a:srgbClr val="202124"/>
                </a:solidFill>
                <a:effectLst/>
                <a:latin typeface="arial" panose="020B0604020202020204" pitchFamily="34" charset="0"/>
              </a:rPr>
              <a:t> Es </a:t>
            </a:r>
            <a:r>
              <a:rPr lang="es-ES" b="1" i="0" dirty="0">
                <a:solidFill>
                  <a:srgbClr val="202124"/>
                </a:solidFill>
                <a:effectLst/>
                <a:latin typeface="arial" panose="020B0604020202020204" pitchFamily="34" charset="0"/>
              </a:rPr>
              <a:t>poner a disposición del público el original o la copia de una obra mediante su venta, alquiler, préstamo o de cualquier otra manera</a:t>
            </a:r>
            <a:endParaRPr lang="es-CO" dirty="0"/>
          </a:p>
        </p:txBody>
      </p:sp>
    </p:spTree>
    <p:extLst>
      <p:ext uri="{BB962C8B-B14F-4D97-AF65-F5344CB8AC3E}">
        <p14:creationId xmlns:p14="http://schemas.microsoft.com/office/powerpoint/2010/main" val="203112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B9786AEE-3821-A642-19F2-88CAE5F2C018}"/>
              </a:ext>
            </a:extLst>
          </p:cNvPr>
          <p:cNvSpPr>
            <a:spLocks noGrp="1"/>
          </p:cNvSpPr>
          <p:nvPr>
            <p:ph type="subTitle" idx="1"/>
          </p:nvPr>
        </p:nvSpPr>
        <p:spPr/>
        <p:txBody>
          <a:bodyPr>
            <a:normAutofit fontScale="92500" lnSpcReduction="20000"/>
          </a:bodyPr>
          <a:lstStyle/>
          <a:p>
            <a:r>
              <a:rPr lang="es-ES" b="0" i="0" dirty="0">
                <a:solidFill>
                  <a:srgbClr val="202124"/>
                </a:solidFill>
                <a:effectLst/>
                <a:latin typeface="arial" panose="020B0604020202020204" pitchFamily="34" charset="0"/>
              </a:rPr>
              <a:t>Es </a:t>
            </a:r>
            <a:r>
              <a:rPr lang="es-ES" b="1" i="0" dirty="0">
                <a:solidFill>
                  <a:srgbClr val="202124"/>
                </a:solidFill>
                <a:effectLst/>
                <a:latin typeface="arial" panose="020B0604020202020204" pitchFamily="34" charset="0"/>
              </a:rPr>
              <a:t>dar acceso al público a una obra sin distribuir ejemplares de la misma</a:t>
            </a:r>
            <a:r>
              <a:rPr lang="es-ES" b="0" i="0" dirty="0">
                <a:solidFill>
                  <a:srgbClr val="202124"/>
                </a:solidFill>
                <a:effectLst/>
                <a:latin typeface="arial" panose="020B0604020202020204" pitchFamily="34" charset="0"/>
              </a:rPr>
              <a:t>, como es el caso de una conferencia, una lección, etc.</a:t>
            </a:r>
            <a:endParaRPr lang="es-CO" dirty="0"/>
          </a:p>
        </p:txBody>
      </p:sp>
      <p:sp>
        <p:nvSpPr>
          <p:cNvPr id="7" name="Título 1">
            <a:extLst>
              <a:ext uri="{FF2B5EF4-FFF2-40B4-BE49-F238E27FC236}">
                <a16:creationId xmlns:a16="http://schemas.microsoft.com/office/drawing/2014/main" id="{3F3C3C4A-EB15-4897-2E07-5208A635946B}"/>
              </a:ext>
            </a:extLst>
          </p:cNvPr>
          <p:cNvSpPr txBox="1">
            <a:spLocks/>
          </p:cNvSpPr>
          <p:nvPr/>
        </p:nvSpPr>
        <p:spPr>
          <a:xfrm>
            <a:off x="1971040" y="2072609"/>
            <a:ext cx="7773352" cy="28380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es-ES" b="1" i="0" cap="all" dirty="0">
                <a:solidFill>
                  <a:srgbClr val="0AAAC7"/>
                </a:solidFill>
                <a:effectLst/>
                <a:latin typeface="Arial" panose="020B0604020202020204" pitchFamily="34" charset="0"/>
              </a:rPr>
              <a:t>¿QUÉ ES COMUNICAR PÚBLICAMENTE UNA OBRA?</a:t>
            </a:r>
          </a:p>
        </p:txBody>
      </p:sp>
    </p:spTree>
    <p:extLst>
      <p:ext uri="{BB962C8B-B14F-4D97-AF65-F5344CB8AC3E}">
        <p14:creationId xmlns:p14="http://schemas.microsoft.com/office/powerpoint/2010/main" val="806018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651574-A4F1-D47F-B19C-3B877339BD94}"/>
              </a:ext>
            </a:extLst>
          </p:cNvPr>
          <p:cNvSpPr>
            <a:spLocks noGrp="1"/>
          </p:cNvSpPr>
          <p:nvPr>
            <p:ph type="title"/>
          </p:nvPr>
        </p:nvSpPr>
        <p:spPr>
          <a:xfrm>
            <a:off x="1557528" y="2551510"/>
            <a:ext cx="9070848" cy="2587752"/>
          </a:xfrm>
        </p:spPr>
        <p:txBody>
          <a:bodyPr>
            <a:normAutofit fontScale="90000"/>
          </a:bodyPr>
          <a:lstStyle/>
          <a:p>
            <a:r>
              <a:rPr lang="es-ES" b="1" i="0" cap="all" dirty="0">
                <a:solidFill>
                  <a:srgbClr val="0AAAC7"/>
                </a:solidFill>
                <a:effectLst/>
                <a:latin typeface="Arial" panose="020B0604020202020204" pitchFamily="34" charset="0"/>
              </a:rPr>
              <a:t>¿QUÉ ES TRANSFORMAR DE UNA OBRA?</a:t>
            </a:r>
            <a:br>
              <a:rPr lang="es-ES"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15C9CDBD-36E2-F37F-6CDE-E90FD312ACD2}"/>
              </a:ext>
            </a:extLst>
          </p:cNvPr>
          <p:cNvSpPr>
            <a:spLocks noGrp="1"/>
          </p:cNvSpPr>
          <p:nvPr>
            <p:ph type="body" idx="1"/>
          </p:nvPr>
        </p:nvSpPr>
        <p:spPr/>
        <p:txBody>
          <a:bodyPr>
            <a:normAutofit fontScale="92500" lnSpcReduction="20000"/>
          </a:bodyPr>
          <a:lstStyle/>
          <a:p>
            <a:r>
              <a:rPr lang="es-ES" b="0" i="0" dirty="0">
                <a:solidFill>
                  <a:srgbClr val="202124"/>
                </a:solidFill>
                <a:effectLst/>
                <a:latin typeface="arial" panose="020B0604020202020204" pitchFamily="34" charset="0"/>
              </a:rPr>
              <a:t> Es </a:t>
            </a:r>
            <a:r>
              <a:rPr lang="es-ES" b="1" i="0" dirty="0">
                <a:solidFill>
                  <a:srgbClr val="202124"/>
                </a:solidFill>
                <a:effectLst/>
                <a:latin typeface="arial" panose="020B0604020202020204" pitchFamily="34" charset="0"/>
              </a:rPr>
              <a:t>cualquier modificación que pueda sufrir una obra y que genere una nueva obra derivada de la original</a:t>
            </a:r>
            <a:r>
              <a:rPr lang="es-ES" b="0" i="0" dirty="0">
                <a:solidFill>
                  <a:srgbClr val="202124"/>
                </a:solidFill>
                <a:effectLst/>
                <a:latin typeface="arial" panose="020B0604020202020204" pitchFamily="34" charset="0"/>
              </a:rPr>
              <a:t>, por ejemplo, son actos de transformación las adaptaciones y las traducciones.</a:t>
            </a:r>
            <a:endParaRPr lang="es-CO" dirty="0"/>
          </a:p>
        </p:txBody>
      </p:sp>
    </p:spTree>
    <p:extLst>
      <p:ext uri="{BB962C8B-B14F-4D97-AF65-F5344CB8AC3E}">
        <p14:creationId xmlns:p14="http://schemas.microsoft.com/office/powerpoint/2010/main" val="3622710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F475DD9D-1B82-91A1-9B82-E2970DEDF82D}"/>
              </a:ext>
            </a:extLst>
          </p:cNvPr>
          <p:cNvSpPr>
            <a:spLocks noGrp="1"/>
          </p:cNvSpPr>
          <p:nvPr>
            <p:ph type="subTitle" idx="1"/>
          </p:nvPr>
        </p:nvSpPr>
        <p:spPr/>
        <p:txBody>
          <a:bodyPr>
            <a:normAutofit fontScale="85000" lnSpcReduction="20000"/>
          </a:bodyPr>
          <a:lstStyle/>
          <a:p>
            <a:r>
              <a:rPr lang="es-ES" b="0" i="0" dirty="0">
                <a:solidFill>
                  <a:srgbClr val="333333"/>
                </a:solidFill>
                <a:effectLst/>
                <a:latin typeface="Arial" panose="020B0604020202020204" pitchFamily="34" charset="0"/>
              </a:rPr>
              <a:t>El símbolo del Copyright</a:t>
            </a:r>
            <a:r>
              <a:rPr lang="es-ES" b="1" i="0" dirty="0">
                <a:solidFill>
                  <a:srgbClr val="333333"/>
                </a:solidFill>
                <a:effectLst/>
                <a:latin typeface="Arial" panose="020B0604020202020204" pitchFamily="34" charset="0"/>
              </a:rPr>
              <a:t> © </a:t>
            </a:r>
            <a:r>
              <a:rPr lang="es-ES" b="0" i="0" dirty="0">
                <a:solidFill>
                  <a:srgbClr val="333333"/>
                </a:solidFill>
                <a:effectLst/>
                <a:latin typeface="Arial" panose="020B0604020202020204" pitchFamily="34" charset="0"/>
              </a:rPr>
              <a:t>informa al público que una obra es original y que su uso, reproducción, transformación, publicación…está sujeta a derechos de autor.</a:t>
            </a:r>
            <a:endParaRPr lang="es-CO" dirty="0"/>
          </a:p>
        </p:txBody>
      </p:sp>
      <p:sp>
        <p:nvSpPr>
          <p:cNvPr id="7" name="Título 1">
            <a:extLst>
              <a:ext uri="{FF2B5EF4-FFF2-40B4-BE49-F238E27FC236}">
                <a16:creationId xmlns:a16="http://schemas.microsoft.com/office/drawing/2014/main" id="{329C5221-08F3-C275-FD63-027B09EA9405}"/>
              </a:ext>
            </a:extLst>
          </p:cNvPr>
          <p:cNvSpPr txBox="1">
            <a:spLocks/>
          </p:cNvSpPr>
          <p:nvPr/>
        </p:nvSpPr>
        <p:spPr>
          <a:xfrm>
            <a:off x="2038668" y="1889125"/>
            <a:ext cx="11921172" cy="26727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es-CO" sz="4800" b="1" i="0" cap="all" dirty="0">
                <a:solidFill>
                  <a:srgbClr val="0AAAC7"/>
                </a:solidFill>
                <a:effectLst/>
                <a:latin typeface="Arial" panose="020B0604020202020204" pitchFamily="34" charset="0"/>
              </a:rPr>
              <a:t>¿QUÉ ES EL COPYRIGHT?</a:t>
            </a:r>
          </a:p>
        </p:txBody>
      </p:sp>
    </p:spTree>
    <p:extLst>
      <p:ext uri="{BB962C8B-B14F-4D97-AF65-F5344CB8AC3E}">
        <p14:creationId xmlns:p14="http://schemas.microsoft.com/office/powerpoint/2010/main" val="972241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B9F39C-742C-84C5-E65C-995855AC07B6}"/>
              </a:ext>
            </a:extLst>
          </p:cNvPr>
          <p:cNvSpPr>
            <a:spLocks noGrp="1"/>
          </p:cNvSpPr>
          <p:nvPr>
            <p:ph type="ctrTitle"/>
          </p:nvPr>
        </p:nvSpPr>
        <p:spPr/>
        <p:txBody>
          <a:bodyPr>
            <a:normAutofit fontScale="90000"/>
          </a:bodyPr>
          <a:lstStyle/>
          <a:p>
            <a:r>
              <a:rPr lang="es-CO" b="1" i="0" cap="all" dirty="0">
                <a:solidFill>
                  <a:srgbClr val="0AAAC7"/>
                </a:solidFill>
                <a:effectLst/>
                <a:latin typeface="Arial" panose="020B0604020202020204" pitchFamily="34" charset="0"/>
              </a:rPr>
              <a:t>¿QUÉ ES EL COPYLEFT?</a:t>
            </a:r>
            <a:br>
              <a:rPr lang="es-CO"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F8F17BF8-C607-0DDE-F67E-CC279644D034}"/>
              </a:ext>
            </a:extLst>
          </p:cNvPr>
          <p:cNvSpPr>
            <a:spLocks noGrp="1"/>
          </p:cNvSpPr>
          <p:nvPr>
            <p:ph type="subTitle" idx="1"/>
          </p:nvPr>
        </p:nvSpPr>
        <p:spPr>
          <a:xfrm>
            <a:off x="1559444" y="4453462"/>
            <a:ext cx="9070848" cy="457201"/>
          </a:xfrm>
        </p:spPr>
        <p:txBody>
          <a:bodyPr>
            <a:noAutofit/>
          </a:bodyPr>
          <a:lstStyle/>
          <a:p>
            <a:pPr marL="0" indent="0">
              <a:buNone/>
            </a:pPr>
            <a:r>
              <a:rPr lang="es-ES" sz="1400" b="0" i="0" dirty="0">
                <a:solidFill>
                  <a:srgbClr val="333333"/>
                </a:solidFill>
                <a:effectLst/>
                <a:latin typeface="Arial" panose="020B0604020202020204" pitchFamily="34" charset="0"/>
              </a:rPr>
              <a:t>Es un movimiento social y cultural que, frente al lema tradicional del Copyright de ‘todos los derechos reservados’, propone la opción de compartir y reutilizar las obras impulsando el uso de licencias libres, con las que el autor se puede reservar ‘algunos derechos’.</a:t>
            </a:r>
            <a:endParaRPr lang="es-CO" sz="1400" b="1" i="0" cap="all" dirty="0">
              <a:solidFill>
                <a:srgbClr val="0AAAC7"/>
              </a:solidFill>
              <a:effectLst/>
              <a:latin typeface="Arial" panose="020B0604020202020204" pitchFamily="34" charset="0"/>
            </a:endParaRPr>
          </a:p>
        </p:txBody>
      </p:sp>
    </p:spTree>
    <p:extLst>
      <p:ext uri="{BB962C8B-B14F-4D97-AF65-F5344CB8AC3E}">
        <p14:creationId xmlns:p14="http://schemas.microsoft.com/office/powerpoint/2010/main" val="541927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AF14EF-3949-D1B8-C517-0687D9244696}"/>
              </a:ext>
            </a:extLst>
          </p:cNvPr>
          <p:cNvSpPr>
            <a:spLocks noGrp="1"/>
          </p:cNvSpPr>
          <p:nvPr>
            <p:ph type="ctrTitle"/>
          </p:nvPr>
        </p:nvSpPr>
        <p:spPr/>
        <p:txBody>
          <a:bodyPr>
            <a:normAutofit fontScale="90000"/>
          </a:bodyPr>
          <a:lstStyle/>
          <a:p>
            <a:r>
              <a:rPr lang="es-ES" b="1" i="0" cap="all" dirty="0">
                <a:solidFill>
                  <a:srgbClr val="0AAAC7"/>
                </a:solidFill>
                <a:effectLst/>
                <a:latin typeface="Arial" panose="020B0604020202020204" pitchFamily="34" charset="0"/>
              </a:rPr>
              <a:t>¿QUÉ SON LAS LICENCIAS LIBRES?</a:t>
            </a:r>
            <a:br>
              <a:rPr lang="es-ES"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A973BFA0-76DA-3080-F02B-E7D83E0E9EB2}"/>
              </a:ext>
            </a:extLst>
          </p:cNvPr>
          <p:cNvSpPr>
            <a:spLocks noGrp="1"/>
          </p:cNvSpPr>
          <p:nvPr>
            <p:ph type="subTitle" idx="1"/>
          </p:nvPr>
        </p:nvSpPr>
        <p:spPr>
          <a:xfrm>
            <a:off x="1559444" y="4295982"/>
            <a:ext cx="9070848" cy="457201"/>
          </a:xfrm>
        </p:spPr>
        <p:txBody>
          <a:bodyPr>
            <a:noAutofit/>
          </a:bodyPr>
          <a:lstStyle/>
          <a:p>
            <a:r>
              <a:rPr lang="es-ES" sz="1400" b="0" i="0" dirty="0">
                <a:solidFill>
                  <a:srgbClr val="333333"/>
                </a:solidFill>
                <a:effectLst/>
                <a:latin typeface="Arial" panose="020B0604020202020204" pitchFamily="34" charset="0"/>
              </a:rPr>
              <a:t>Son licencias que defienden un uso más libre y compartido de las obras y otorgan a los y las autoras la posibilidad de no ejercer todos los derechos de explotación previstos en la ley de propiedad intelectual: pueden establecer sus propios límites permitiendo a los autores/as tener un mayor control sobre los derechos de sus obras y una gestión más sencilla. De esta manera facilitan a los usuarios un mejor acceso a las obras y un uso de éstas con menos restricciones.</a:t>
            </a:r>
            <a:endParaRPr lang="es-CO" sz="1400" dirty="0"/>
          </a:p>
        </p:txBody>
      </p:sp>
    </p:spTree>
    <p:extLst>
      <p:ext uri="{BB962C8B-B14F-4D97-AF65-F5344CB8AC3E}">
        <p14:creationId xmlns:p14="http://schemas.microsoft.com/office/powerpoint/2010/main" val="1592792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ECB476-0D6A-B443-61CC-F791AD2800AD}"/>
              </a:ext>
            </a:extLst>
          </p:cNvPr>
          <p:cNvSpPr>
            <a:spLocks noGrp="1"/>
          </p:cNvSpPr>
          <p:nvPr>
            <p:ph type="title"/>
          </p:nvPr>
        </p:nvSpPr>
        <p:spPr/>
        <p:txBody>
          <a:bodyPr>
            <a:normAutofit fontScale="90000"/>
          </a:bodyPr>
          <a:lstStyle/>
          <a:p>
            <a:br>
              <a:rPr lang="es-CO" b="0" i="0" dirty="0">
                <a:solidFill>
                  <a:srgbClr val="333333"/>
                </a:solidFill>
                <a:effectLst/>
                <a:latin typeface="Arial" panose="020B0604020202020204" pitchFamily="34" charset="0"/>
              </a:rPr>
            </a:br>
            <a:r>
              <a:rPr lang="es-CO" b="1" i="0" cap="all" dirty="0">
                <a:solidFill>
                  <a:srgbClr val="0AAAC7"/>
                </a:solidFill>
                <a:effectLst/>
                <a:latin typeface="Arial" panose="020B0604020202020204" pitchFamily="34" charset="0"/>
              </a:rPr>
              <a:t>¿QUÉ SON LAS LICENCIAS CREATIVE COMMONS?</a:t>
            </a:r>
            <a:br>
              <a:rPr lang="es-CO" b="1" i="0" cap="all" dirty="0">
                <a:solidFill>
                  <a:srgbClr val="0AAAC7"/>
                </a:solidFill>
                <a:effectLst/>
                <a:latin typeface="Arial" panose="020B0604020202020204" pitchFamily="34" charset="0"/>
              </a:rPr>
            </a:br>
            <a:endParaRPr lang="es-CO" dirty="0"/>
          </a:p>
        </p:txBody>
      </p:sp>
      <p:sp>
        <p:nvSpPr>
          <p:cNvPr id="7" name="Marcador de contenido 6">
            <a:extLst>
              <a:ext uri="{FF2B5EF4-FFF2-40B4-BE49-F238E27FC236}">
                <a16:creationId xmlns:a16="http://schemas.microsoft.com/office/drawing/2014/main" id="{A898EAD8-DDE9-AA06-4A0D-BDC13998165B}"/>
              </a:ext>
            </a:extLst>
          </p:cNvPr>
          <p:cNvSpPr>
            <a:spLocks noGrp="1"/>
          </p:cNvSpPr>
          <p:nvPr>
            <p:ph sz="half" idx="1"/>
          </p:nvPr>
        </p:nvSpPr>
        <p:spPr/>
        <p:txBody>
          <a:bodyPr>
            <a:normAutofit fontScale="92500" lnSpcReduction="10000"/>
          </a:bodyPr>
          <a:lstStyle/>
          <a:p>
            <a:pPr algn="l"/>
            <a:r>
              <a:rPr lang="es-ES" b="0" i="0" dirty="0">
                <a:solidFill>
                  <a:srgbClr val="333333"/>
                </a:solidFill>
                <a:effectLst/>
                <a:latin typeface="Arial" panose="020B0604020202020204" pitchFamily="34" charset="0"/>
              </a:rPr>
              <a:t>Las licencias CC permiten a los autores y autoras ceder, bajo ciertas condiciones, algunos de los derechos sobre sus obras y mantener otra parte de éstos.</a:t>
            </a:r>
          </a:p>
          <a:p>
            <a:pPr algn="l"/>
            <a:r>
              <a:rPr lang="es-ES" b="0" i="0" u="sng" dirty="0">
                <a:solidFill>
                  <a:srgbClr val="333333"/>
                </a:solidFill>
                <a:effectLst/>
                <a:latin typeface="Arial" panose="020B0604020202020204" pitchFamily="34" charset="0"/>
                <a:hlinkClick r:id="rId2" tooltip="Se abrirá en ventana nueva"/>
              </a:rPr>
              <a:t>Creative </a:t>
            </a:r>
            <a:r>
              <a:rPr lang="es-ES" b="0" i="0" u="sng" dirty="0" err="1">
                <a:solidFill>
                  <a:srgbClr val="333333"/>
                </a:solidFill>
                <a:effectLst/>
                <a:latin typeface="Arial" panose="020B0604020202020204" pitchFamily="34" charset="0"/>
                <a:hlinkClick r:id="rId2" tooltip="Se abrirá en ventana nueva"/>
              </a:rPr>
              <a:t>Commons</a:t>
            </a:r>
            <a:r>
              <a:rPr lang="es-ES" b="0" i="0" dirty="0">
                <a:solidFill>
                  <a:srgbClr val="333333"/>
                </a:solidFill>
                <a:effectLst/>
                <a:latin typeface="Arial" panose="020B0604020202020204" pitchFamily="34" charset="0"/>
              </a:rPr>
              <a:t> es una organización no gubernamental y sin ánimo de lucro que ofrece, a autores y creadores, licencias y herramientas libres con las que gestionar los derechos sobre sus obras y poder compartir, de forma sencilla, su trabajo y su conocimiento.</a:t>
            </a:r>
          </a:p>
          <a:p>
            <a:endParaRPr lang="es-CO" dirty="0"/>
          </a:p>
        </p:txBody>
      </p:sp>
      <p:sp>
        <p:nvSpPr>
          <p:cNvPr id="8" name="Marcador de contenido 7">
            <a:extLst>
              <a:ext uri="{FF2B5EF4-FFF2-40B4-BE49-F238E27FC236}">
                <a16:creationId xmlns:a16="http://schemas.microsoft.com/office/drawing/2014/main" id="{CDDC3C69-3F9A-5582-BA2F-995E07FD720C}"/>
              </a:ext>
            </a:extLst>
          </p:cNvPr>
          <p:cNvSpPr>
            <a:spLocks noGrp="1"/>
          </p:cNvSpPr>
          <p:nvPr>
            <p:ph sz="half" idx="2"/>
          </p:nvPr>
        </p:nvSpPr>
        <p:spPr/>
        <p:txBody>
          <a:bodyPr>
            <a:normAutofit fontScale="92500" lnSpcReduction="10000"/>
          </a:bodyPr>
          <a:lstStyle/>
          <a:p>
            <a:pPr algn="l"/>
            <a:r>
              <a:rPr lang="es-ES" b="0" i="0" dirty="0">
                <a:solidFill>
                  <a:srgbClr val="333333"/>
                </a:solidFill>
                <a:effectLst/>
                <a:latin typeface="Arial" panose="020B0604020202020204" pitchFamily="34" charset="0"/>
              </a:rPr>
              <a:t>Las CC se pueden aplicar a cualquier tipo de contenidos creativos, incluyendo recursos educativos, música, fotografías, bases de datos, información pública y gubernamental…</a:t>
            </a:r>
          </a:p>
          <a:p>
            <a:pPr algn="l"/>
            <a:r>
              <a:rPr lang="es-ES" b="0" i="0" dirty="0">
                <a:solidFill>
                  <a:srgbClr val="333333"/>
                </a:solidFill>
                <a:effectLst/>
                <a:latin typeface="Arial" panose="020B0604020202020204" pitchFamily="34" charset="0"/>
              </a:rPr>
              <a:t>Cada licencia CC detalla qué derechos cede el auto, bajo qué condiciones y qué pueden hacer los usuarios con la obra, sobre todo en el caso de que quieran volver a publicarla o modificarla. No existe una única licencia, sino que, a voluntad del autor, se pueden hacer diferentes combinaciones. En todas ellas es imprescindible el reconocimiento de la autoría de la obra.</a:t>
            </a:r>
          </a:p>
          <a:p>
            <a:endParaRPr lang="es-CO" dirty="0"/>
          </a:p>
        </p:txBody>
      </p:sp>
    </p:spTree>
    <p:extLst>
      <p:ext uri="{BB962C8B-B14F-4D97-AF65-F5344CB8AC3E}">
        <p14:creationId xmlns:p14="http://schemas.microsoft.com/office/powerpoint/2010/main" val="1734283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3CCD40-C783-A0AA-A436-80B2D570D7B1}"/>
              </a:ext>
            </a:extLst>
          </p:cNvPr>
          <p:cNvSpPr>
            <a:spLocks noGrp="1"/>
          </p:cNvSpPr>
          <p:nvPr>
            <p:ph type="title"/>
          </p:nvPr>
        </p:nvSpPr>
        <p:spPr/>
        <p:txBody>
          <a:bodyPr>
            <a:normAutofit fontScale="90000"/>
          </a:bodyPr>
          <a:lstStyle/>
          <a:p>
            <a:r>
              <a:rPr lang="es-CO" b="1" i="0" cap="all" dirty="0">
                <a:solidFill>
                  <a:srgbClr val="0AAAC7"/>
                </a:solidFill>
                <a:effectLst/>
                <a:latin typeface="Arial" panose="020B0604020202020204" pitchFamily="34" charset="0"/>
              </a:rPr>
              <a:t>CONDICIONES BÁSICAS</a:t>
            </a:r>
            <a:br>
              <a:rPr lang="es-CO" b="1" i="0" cap="all" dirty="0">
                <a:solidFill>
                  <a:srgbClr val="0AAAC7"/>
                </a:solidFill>
                <a:effectLst/>
                <a:latin typeface="Arial" panose="020B0604020202020204" pitchFamily="34" charset="0"/>
              </a:rPr>
            </a:br>
            <a:endParaRPr lang="es-CO" dirty="0"/>
          </a:p>
        </p:txBody>
      </p:sp>
      <p:sp>
        <p:nvSpPr>
          <p:cNvPr id="5" name="Marcador de texto 4">
            <a:extLst>
              <a:ext uri="{FF2B5EF4-FFF2-40B4-BE49-F238E27FC236}">
                <a16:creationId xmlns:a16="http://schemas.microsoft.com/office/drawing/2014/main" id="{4CF06129-BB1D-C55A-4CA2-89583EA457A3}"/>
              </a:ext>
            </a:extLst>
          </p:cNvPr>
          <p:cNvSpPr>
            <a:spLocks noGrp="1"/>
          </p:cNvSpPr>
          <p:nvPr>
            <p:ph type="body" idx="1"/>
          </p:nvPr>
        </p:nvSpPr>
        <p:spPr>
          <a:xfrm>
            <a:off x="483698" y="1860482"/>
            <a:ext cx="11620843" cy="823912"/>
          </a:xfrm>
        </p:spPr>
        <p:txBody>
          <a:bodyPr>
            <a:normAutofit/>
          </a:bodyPr>
          <a:lstStyle/>
          <a:p>
            <a:r>
              <a:rPr lang="es-ES" b="0" i="0" dirty="0">
                <a:solidFill>
                  <a:srgbClr val="0070C0"/>
                </a:solidFill>
                <a:effectLst/>
                <a:latin typeface="Arial" panose="020B0604020202020204" pitchFamily="34" charset="0"/>
              </a:rPr>
              <a:t>Estas son las 4 condiciones básicas que se combinan en las licencias CC: </a:t>
            </a:r>
            <a:r>
              <a:rPr lang="es-ES" b="0" i="1" dirty="0">
                <a:solidFill>
                  <a:srgbClr val="0070C0"/>
                </a:solidFill>
                <a:effectLst/>
                <a:latin typeface="Arial" panose="020B0604020202020204" pitchFamily="34" charset="0"/>
              </a:rPr>
              <a:t>Reconocimiento, Uso No comercial, No Derivados </a:t>
            </a:r>
            <a:r>
              <a:rPr lang="es-ES" b="0" i="0" dirty="0">
                <a:solidFill>
                  <a:srgbClr val="0070C0"/>
                </a:solidFill>
                <a:effectLst/>
                <a:latin typeface="Arial" panose="020B0604020202020204" pitchFamily="34" charset="0"/>
              </a:rPr>
              <a:t>y</a:t>
            </a:r>
            <a:r>
              <a:rPr lang="es-ES" b="0" i="1" dirty="0">
                <a:solidFill>
                  <a:srgbClr val="0070C0"/>
                </a:solidFill>
                <a:effectLst/>
                <a:latin typeface="Arial" panose="020B0604020202020204" pitchFamily="34" charset="0"/>
              </a:rPr>
              <a:t> Compartir Igual.</a:t>
            </a:r>
            <a:endParaRPr lang="es-CO" dirty="0">
              <a:solidFill>
                <a:srgbClr val="0070C0"/>
              </a:solidFill>
            </a:endParaRPr>
          </a:p>
        </p:txBody>
      </p:sp>
      <p:sp>
        <p:nvSpPr>
          <p:cNvPr id="6" name="Marcador de contenido 5">
            <a:extLst>
              <a:ext uri="{FF2B5EF4-FFF2-40B4-BE49-F238E27FC236}">
                <a16:creationId xmlns:a16="http://schemas.microsoft.com/office/drawing/2014/main" id="{03FF1B5C-1A49-AFFB-2229-4D802BCA479F}"/>
              </a:ext>
            </a:extLst>
          </p:cNvPr>
          <p:cNvSpPr>
            <a:spLocks noGrp="1"/>
          </p:cNvSpPr>
          <p:nvPr>
            <p:ph sz="half" idx="2"/>
          </p:nvPr>
        </p:nvSpPr>
        <p:spPr>
          <a:xfrm>
            <a:off x="862014" y="2834322"/>
            <a:ext cx="5157787" cy="3684588"/>
          </a:xfrm>
        </p:spPr>
        <p:txBody>
          <a:bodyPr>
            <a:normAutofit lnSpcReduction="10000"/>
          </a:bodyPr>
          <a:lstStyle/>
          <a:p>
            <a:pPr algn="l">
              <a:buFont typeface="Arial" panose="020B0604020202020204" pitchFamily="34" charset="0"/>
              <a:buChar char="•"/>
            </a:pPr>
            <a:r>
              <a:rPr lang="es-ES" b="0" i="1" dirty="0">
                <a:solidFill>
                  <a:srgbClr val="333333"/>
                </a:solidFill>
                <a:effectLst/>
                <a:latin typeface="Arial" panose="020B0604020202020204" pitchFamily="34" charset="0"/>
              </a:rPr>
              <a:t>Reconocimiento</a:t>
            </a:r>
            <a:r>
              <a:rPr lang="es-ES" b="0" i="0" dirty="0">
                <a:solidFill>
                  <a:srgbClr val="333333"/>
                </a:solidFill>
                <a:effectLst/>
                <a:latin typeface="Arial" panose="020B0604020202020204" pitchFamily="34" charset="0"/>
              </a:rPr>
              <a:t>- </a:t>
            </a:r>
            <a:r>
              <a:rPr lang="es-ES" b="0" i="1" dirty="0" err="1">
                <a:solidFill>
                  <a:srgbClr val="333333"/>
                </a:solidFill>
                <a:effectLst/>
                <a:latin typeface="Arial" panose="020B0604020202020204" pitchFamily="34" charset="0"/>
              </a:rPr>
              <a:t>Atributtion</a:t>
            </a:r>
            <a:r>
              <a:rPr lang="es-ES" b="0" i="0" dirty="0">
                <a:solidFill>
                  <a:srgbClr val="333333"/>
                </a:solidFill>
                <a:effectLst/>
                <a:latin typeface="Arial" panose="020B0604020202020204" pitchFamily="34" charset="0"/>
              </a:rPr>
              <a:t> (BY), por el que el autor permite que otros copien, distribuyan y muestren su obra (u obras derivadas de la misma) siempre que citen su autoría.</a:t>
            </a:r>
          </a:p>
          <a:p>
            <a:pPr algn="l">
              <a:buFont typeface="Arial" panose="020B0604020202020204" pitchFamily="34" charset="0"/>
              <a:buChar char="•"/>
            </a:pPr>
            <a:r>
              <a:rPr lang="es-ES" b="0" i="1" dirty="0">
                <a:solidFill>
                  <a:srgbClr val="333333"/>
                </a:solidFill>
                <a:effectLst/>
                <a:latin typeface="Arial" panose="020B0604020202020204" pitchFamily="34" charset="0"/>
              </a:rPr>
              <a:t>Uso No comercial -Non </a:t>
            </a:r>
            <a:r>
              <a:rPr lang="es-ES" b="0" i="1" dirty="0" err="1">
                <a:solidFill>
                  <a:srgbClr val="333333"/>
                </a:solidFill>
                <a:effectLst/>
                <a:latin typeface="Arial" panose="020B0604020202020204" pitchFamily="34" charset="0"/>
              </a:rPr>
              <a:t>Commercial</a:t>
            </a:r>
            <a:r>
              <a:rPr lang="es-ES" b="0" i="0" dirty="0">
                <a:solidFill>
                  <a:srgbClr val="333333"/>
                </a:solidFill>
                <a:effectLst/>
                <a:latin typeface="Arial" panose="020B0604020202020204" pitchFamily="34" charset="0"/>
              </a:rPr>
              <a:t> (NC), el autor limita la explotación de la obra a usos no comerciales, por lo que permite que otros copien, distribuyan y muestren su obra (u obras derivadas de la misma) sin fines comerciales.</a:t>
            </a:r>
          </a:p>
          <a:p>
            <a:endParaRPr lang="es-CO" dirty="0"/>
          </a:p>
        </p:txBody>
      </p:sp>
      <p:sp>
        <p:nvSpPr>
          <p:cNvPr id="8" name="Marcador de contenido 7">
            <a:extLst>
              <a:ext uri="{FF2B5EF4-FFF2-40B4-BE49-F238E27FC236}">
                <a16:creationId xmlns:a16="http://schemas.microsoft.com/office/drawing/2014/main" id="{DBC68269-9FAF-1A4C-9470-8CE781076ED5}"/>
              </a:ext>
            </a:extLst>
          </p:cNvPr>
          <p:cNvSpPr>
            <a:spLocks noGrp="1"/>
          </p:cNvSpPr>
          <p:nvPr>
            <p:ph sz="quarter" idx="4"/>
          </p:nvPr>
        </p:nvSpPr>
        <p:spPr>
          <a:xfrm>
            <a:off x="6294120" y="2834322"/>
            <a:ext cx="5897880" cy="3219515"/>
          </a:xfrm>
        </p:spPr>
        <p:txBody>
          <a:bodyPr>
            <a:normAutofit lnSpcReduction="10000"/>
          </a:bodyPr>
          <a:lstStyle/>
          <a:p>
            <a:pPr algn="l">
              <a:buFont typeface="Arial" panose="020B0604020202020204" pitchFamily="34" charset="0"/>
              <a:buChar char="•"/>
            </a:pPr>
            <a:r>
              <a:rPr lang="es-ES" b="0" i="1" dirty="0">
                <a:solidFill>
                  <a:srgbClr val="333333"/>
                </a:solidFill>
                <a:effectLst/>
                <a:latin typeface="Arial" panose="020B0604020202020204" pitchFamily="34" charset="0"/>
              </a:rPr>
              <a:t>No Derivados-No Derivatives</a:t>
            </a:r>
            <a:r>
              <a:rPr lang="es-ES" b="0" i="0" dirty="0">
                <a:solidFill>
                  <a:srgbClr val="333333"/>
                </a:solidFill>
                <a:effectLst/>
                <a:latin typeface="Arial" panose="020B0604020202020204" pitchFamily="34" charset="0"/>
              </a:rPr>
              <a:t> (ND), permite reutilizar la obra, pero no que la obra sea modificada, ni que se creen obras derivadas de la original. El autor permite que otros copien, distribuyan y muestren su obra como fue creada, sin que se realicen modificaciones.</a:t>
            </a:r>
          </a:p>
          <a:p>
            <a:pPr algn="l">
              <a:buFont typeface="Arial" panose="020B0604020202020204" pitchFamily="34" charset="0"/>
              <a:buChar char="•"/>
            </a:pPr>
            <a:r>
              <a:rPr lang="es-ES" b="0" i="1" dirty="0">
                <a:solidFill>
                  <a:srgbClr val="333333"/>
                </a:solidFill>
                <a:effectLst/>
                <a:latin typeface="Arial" panose="020B0604020202020204" pitchFamily="34" charset="0"/>
              </a:rPr>
              <a:t>Compartir Igual -Share </a:t>
            </a:r>
            <a:r>
              <a:rPr lang="es-ES" b="0" i="1" dirty="0" err="1">
                <a:solidFill>
                  <a:srgbClr val="333333"/>
                </a:solidFill>
                <a:effectLst/>
                <a:latin typeface="Arial" panose="020B0604020202020204" pitchFamily="34" charset="0"/>
              </a:rPr>
              <a:t>Alike</a:t>
            </a:r>
            <a:r>
              <a:rPr lang="es-ES" b="0" i="0" dirty="0">
                <a:solidFill>
                  <a:srgbClr val="333333"/>
                </a:solidFill>
                <a:effectLst/>
                <a:latin typeface="Arial" panose="020B0604020202020204" pitchFamily="34" charset="0"/>
              </a:rPr>
              <a:t> (SA), que permite reutilizar y modificar la obra pero incluye la condición de que las obras derivadas que se creen sean publicadas bajo la misma licencia. El autor permite que otros distribuyan trabajos derivados de su obra siempre que lo hagan bajo una licencia igual a la de la obra original.</a:t>
            </a:r>
          </a:p>
          <a:p>
            <a:endParaRPr lang="es-CO" dirty="0"/>
          </a:p>
        </p:txBody>
      </p:sp>
    </p:spTree>
    <p:extLst>
      <p:ext uri="{BB962C8B-B14F-4D97-AF65-F5344CB8AC3E}">
        <p14:creationId xmlns:p14="http://schemas.microsoft.com/office/powerpoint/2010/main" val="4075847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1">
            <a:extLst>
              <a:ext uri="{FF2B5EF4-FFF2-40B4-BE49-F238E27FC236}">
                <a16:creationId xmlns:a16="http://schemas.microsoft.com/office/drawing/2014/main" id="{33B817C8-B254-798B-CC45-55B03D1C474E}"/>
              </a:ext>
            </a:extLst>
          </p:cNvPr>
          <p:cNvSpPr>
            <a:spLocks noGrp="1"/>
          </p:cNvSpPr>
          <p:nvPr>
            <p:ph type="title"/>
          </p:nvPr>
        </p:nvSpPr>
        <p:spPr>
          <a:xfrm>
            <a:off x="2037080" y="71834"/>
            <a:ext cx="10515600" cy="1325563"/>
          </a:xfrm>
        </p:spPr>
        <p:txBody>
          <a:bodyPr>
            <a:normAutofit fontScale="90000"/>
          </a:bodyPr>
          <a:lstStyle/>
          <a:p>
            <a:r>
              <a:rPr lang="es-CO" b="1" i="0" cap="all" dirty="0">
                <a:solidFill>
                  <a:srgbClr val="0AAAC7"/>
                </a:solidFill>
                <a:effectLst/>
                <a:latin typeface="Arial" panose="020B0604020202020204" pitchFamily="34" charset="0"/>
              </a:rPr>
              <a:t>TIPOS DE LICENCIA CC</a:t>
            </a:r>
            <a:br>
              <a:rPr lang="es-CO" b="1" i="0" cap="all" dirty="0">
                <a:solidFill>
                  <a:srgbClr val="0AAAC7"/>
                </a:solidFill>
                <a:effectLst/>
                <a:latin typeface="Arial" panose="020B0604020202020204" pitchFamily="34" charset="0"/>
              </a:rPr>
            </a:br>
            <a:endParaRPr lang="es-CO" dirty="0"/>
          </a:p>
        </p:txBody>
      </p:sp>
      <p:pic>
        <p:nvPicPr>
          <p:cNvPr id="1026" name="Picture 2">
            <a:extLst>
              <a:ext uri="{FF2B5EF4-FFF2-40B4-BE49-F238E27FC236}">
                <a16:creationId xmlns:a16="http://schemas.microsoft.com/office/drawing/2014/main" id="{6CD215D6-8665-06CF-D879-699E58ED33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080" y="1700848"/>
            <a:ext cx="1732280" cy="596836"/>
          </a:xfrm>
          <a:prstGeom prst="rect">
            <a:avLst/>
          </a:prstGeom>
          <a:noFill/>
          <a:extLst>
            <a:ext uri="{909E8E84-426E-40DD-AFC4-6F175D3DCCD1}">
              <a14:hiddenFill xmlns:a14="http://schemas.microsoft.com/office/drawing/2010/main">
                <a:solidFill>
                  <a:srgbClr val="FFFFFF"/>
                </a:solidFill>
              </a14:hiddenFill>
            </a:ext>
          </a:extLst>
        </p:spPr>
      </p:pic>
      <p:sp>
        <p:nvSpPr>
          <p:cNvPr id="13" name="CuadroTexto 12">
            <a:extLst>
              <a:ext uri="{FF2B5EF4-FFF2-40B4-BE49-F238E27FC236}">
                <a16:creationId xmlns:a16="http://schemas.microsoft.com/office/drawing/2014/main" id="{A04624C5-F03D-4A16-6F74-EE7E531F3C46}"/>
              </a:ext>
            </a:extLst>
          </p:cNvPr>
          <p:cNvSpPr txBox="1"/>
          <p:nvPr/>
        </p:nvSpPr>
        <p:spPr>
          <a:xfrm>
            <a:off x="2854960" y="1527441"/>
            <a:ext cx="8366760" cy="923330"/>
          </a:xfrm>
          <a:prstGeom prst="rect">
            <a:avLst/>
          </a:prstGeom>
          <a:noFill/>
        </p:spPr>
        <p:txBody>
          <a:bodyPr wrap="square" rtlCol="0">
            <a:spAutoFit/>
          </a:bodyPr>
          <a:lstStyle/>
          <a:p>
            <a:r>
              <a:rPr lang="es-ES" b="1" i="0" dirty="0">
                <a:solidFill>
                  <a:srgbClr val="333333"/>
                </a:solidFill>
                <a:effectLst/>
                <a:latin typeface="Arial" panose="020B0604020202020204" pitchFamily="34" charset="0"/>
              </a:rPr>
              <a:t>Reconocimiento (</a:t>
            </a:r>
            <a:r>
              <a:rPr lang="es-ES" b="1" i="0" dirty="0" err="1">
                <a:solidFill>
                  <a:srgbClr val="333333"/>
                </a:solidFill>
                <a:effectLst/>
                <a:latin typeface="Arial" panose="020B0604020202020204" pitchFamily="34" charset="0"/>
              </a:rPr>
              <a:t>by</a:t>
            </a:r>
            <a:r>
              <a:rPr lang="es-ES" b="1" i="0" dirty="0">
                <a:solidFill>
                  <a:srgbClr val="333333"/>
                </a:solidFill>
                <a:effectLst/>
                <a:latin typeface="Arial" panose="020B0604020202020204" pitchFamily="34" charset="0"/>
              </a:rPr>
              <a:t>): </a:t>
            </a:r>
            <a:r>
              <a:rPr lang="es-ES" b="0" i="0" dirty="0">
                <a:solidFill>
                  <a:srgbClr val="333333"/>
                </a:solidFill>
                <a:effectLst/>
                <a:latin typeface="Arial" panose="020B0604020202020204" pitchFamily="34" charset="0"/>
              </a:rPr>
              <a:t>Se permite cualquier explotación de la obra, incluyendo una finalidad comercial, así como la creación de obras derivadas cuya distribución está permitida sin ninguna restricción.</a:t>
            </a:r>
            <a:endParaRPr lang="es-CO" dirty="0"/>
          </a:p>
        </p:txBody>
      </p:sp>
      <p:sp>
        <p:nvSpPr>
          <p:cNvPr id="14" name="CuadroTexto 13">
            <a:extLst>
              <a:ext uri="{FF2B5EF4-FFF2-40B4-BE49-F238E27FC236}">
                <a16:creationId xmlns:a16="http://schemas.microsoft.com/office/drawing/2014/main" id="{8F24CD0F-7B34-66C7-35AB-8D2B18F5BABB}"/>
              </a:ext>
            </a:extLst>
          </p:cNvPr>
          <p:cNvSpPr txBox="1"/>
          <p:nvPr/>
        </p:nvSpPr>
        <p:spPr>
          <a:xfrm>
            <a:off x="2854960" y="2702521"/>
            <a:ext cx="7752080" cy="923330"/>
          </a:xfrm>
          <a:prstGeom prst="rect">
            <a:avLst/>
          </a:prstGeom>
          <a:noFill/>
        </p:spPr>
        <p:txBody>
          <a:bodyPr wrap="square" rtlCol="0">
            <a:spAutoFit/>
          </a:bodyPr>
          <a:lstStyle/>
          <a:p>
            <a:r>
              <a:rPr lang="es-ES" b="1" i="0" dirty="0">
                <a:solidFill>
                  <a:srgbClr val="333333"/>
                </a:solidFill>
                <a:effectLst/>
                <a:latin typeface="Arial" panose="020B0604020202020204" pitchFamily="34" charset="0"/>
              </a:rPr>
              <a:t>Reconocimiento – </a:t>
            </a:r>
            <a:r>
              <a:rPr lang="es-ES" b="1" i="0" dirty="0" err="1">
                <a:solidFill>
                  <a:srgbClr val="333333"/>
                </a:solidFill>
                <a:effectLst/>
                <a:latin typeface="Arial" panose="020B0604020202020204" pitchFamily="34" charset="0"/>
              </a:rPr>
              <a:t>NoComercial</a:t>
            </a:r>
            <a:r>
              <a:rPr lang="es-ES" b="1" i="0" dirty="0">
                <a:solidFill>
                  <a:srgbClr val="333333"/>
                </a:solidFill>
                <a:effectLst/>
                <a:latin typeface="Arial" panose="020B0604020202020204" pitchFamily="34" charset="0"/>
              </a:rPr>
              <a:t> (</a:t>
            </a:r>
            <a:r>
              <a:rPr lang="es-ES" b="1" i="0" dirty="0" err="1">
                <a:solidFill>
                  <a:srgbClr val="333333"/>
                </a:solidFill>
                <a:effectLst/>
                <a:latin typeface="Arial" panose="020B0604020202020204" pitchFamily="34" charset="0"/>
              </a:rPr>
              <a:t>by-nc</a:t>
            </a:r>
            <a:r>
              <a:rPr lang="es-ES" b="1" i="0" dirty="0">
                <a:solidFill>
                  <a:srgbClr val="333333"/>
                </a:solidFill>
                <a:effectLst/>
                <a:latin typeface="Arial" panose="020B0604020202020204" pitchFamily="34" charset="0"/>
              </a:rPr>
              <a:t>): </a:t>
            </a:r>
            <a:r>
              <a:rPr lang="es-ES" b="0" i="0" dirty="0">
                <a:solidFill>
                  <a:srgbClr val="333333"/>
                </a:solidFill>
                <a:effectLst/>
                <a:latin typeface="Arial" panose="020B0604020202020204" pitchFamily="34" charset="0"/>
              </a:rPr>
              <a:t>permite la generación de obras derivadas siempre que no se haga un uso comercial. Tampoco permite utilizar la obra original con finalidades comerciales.</a:t>
            </a:r>
            <a:endParaRPr lang="es-CO" dirty="0"/>
          </a:p>
        </p:txBody>
      </p:sp>
      <p:pic>
        <p:nvPicPr>
          <p:cNvPr id="1028" name="Picture 4">
            <a:extLst>
              <a:ext uri="{FF2B5EF4-FFF2-40B4-BE49-F238E27FC236}">
                <a16:creationId xmlns:a16="http://schemas.microsoft.com/office/drawing/2014/main" id="{42FC2BAD-F4CE-3C4F-C562-9787C3287A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080" y="2874106"/>
            <a:ext cx="1732280" cy="59683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320E6F3-BB99-9BE6-1CC6-97EB277B85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079" y="4057524"/>
            <a:ext cx="1732281" cy="596836"/>
          </a:xfrm>
          <a:prstGeom prst="rect">
            <a:avLst/>
          </a:prstGeom>
          <a:noFill/>
          <a:extLst>
            <a:ext uri="{909E8E84-426E-40DD-AFC4-6F175D3DCCD1}">
              <a14:hiddenFill xmlns:a14="http://schemas.microsoft.com/office/drawing/2010/main">
                <a:solidFill>
                  <a:srgbClr val="FFFFFF"/>
                </a:solidFill>
              </a14:hiddenFill>
            </a:ext>
          </a:extLst>
        </p:spPr>
      </p:pic>
      <p:sp>
        <p:nvSpPr>
          <p:cNvPr id="15" name="CuadroTexto 14">
            <a:extLst>
              <a:ext uri="{FF2B5EF4-FFF2-40B4-BE49-F238E27FC236}">
                <a16:creationId xmlns:a16="http://schemas.microsoft.com/office/drawing/2014/main" id="{51EE6E7B-4F40-0855-B741-4B54DB929B82}"/>
              </a:ext>
            </a:extLst>
          </p:cNvPr>
          <p:cNvSpPr txBox="1"/>
          <p:nvPr/>
        </p:nvSpPr>
        <p:spPr>
          <a:xfrm>
            <a:off x="2854960" y="3962400"/>
            <a:ext cx="9174480" cy="923330"/>
          </a:xfrm>
          <a:prstGeom prst="rect">
            <a:avLst/>
          </a:prstGeom>
          <a:noFill/>
        </p:spPr>
        <p:txBody>
          <a:bodyPr wrap="square" rtlCol="0">
            <a:spAutoFit/>
          </a:bodyPr>
          <a:lstStyle/>
          <a:p>
            <a:r>
              <a:rPr lang="es-ES" b="0" i="0" dirty="0">
                <a:solidFill>
                  <a:srgbClr val="333333"/>
                </a:solidFill>
                <a:effectLst/>
                <a:latin typeface="Arial" panose="020B0604020202020204" pitchFamily="34" charset="0"/>
              </a:rPr>
              <a:t> </a:t>
            </a:r>
            <a:r>
              <a:rPr lang="es-ES" b="1" i="0" dirty="0">
                <a:solidFill>
                  <a:srgbClr val="333333"/>
                </a:solidFill>
                <a:effectLst/>
                <a:latin typeface="Arial" panose="020B0604020202020204" pitchFamily="34" charset="0"/>
              </a:rPr>
              <a:t>Reconocimiento – </a:t>
            </a:r>
            <a:r>
              <a:rPr lang="es-ES" b="1" i="0" dirty="0" err="1">
                <a:solidFill>
                  <a:srgbClr val="333333"/>
                </a:solidFill>
                <a:effectLst/>
                <a:latin typeface="Arial" panose="020B0604020202020204" pitchFamily="34" charset="0"/>
              </a:rPr>
              <a:t>NoComercial</a:t>
            </a:r>
            <a:r>
              <a:rPr lang="es-ES" b="1" i="0" dirty="0">
                <a:solidFill>
                  <a:srgbClr val="333333"/>
                </a:solidFill>
                <a:effectLst/>
                <a:latin typeface="Arial" panose="020B0604020202020204" pitchFamily="34" charset="0"/>
              </a:rPr>
              <a:t> – </a:t>
            </a:r>
            <a:r>
              <a:rPr lang="es-ES" b="1" i="0" dirty="0" err="1">
                <a:solidFill>
                  <a:srgbClr val="333333"/>
                </a:solidFill>
                <a:effectLst/>
                <a:latin typeface="Arial" panose="020B0604020202020204" pitchFamily="34" charset="0"/>
              </a:rPr>
              <a:t>CompartirIgual</a:t>
            </a:r>
            <a:r>
              <a:rPr lang="es-ES" b="1" i="0" dirty="0">
                <a:solidFill>
                  <a:srgbClr val="333333"/>
                </a:solidFill>
                <a:effectLst/>
                <a:latin typeface="Arial" panose="020B0604020202020204" pitchFamily="34" charset="0"/>
              </a:rPr>
              <a:t> (</a:t>
            </a:r>
            <a:r>
              <a:rPr lang="es-ES" b="1" i="0" dirty="0" err="1">
                <a:solidFill>
                  <a:srgbClr val="333333"/>
                </a:solidFill>
                <a:effectLst/>
                <a:latin typeface="Arial" panose="020B0604020202020204" pitchFamily="34" charset="0"/>
              </a:rPr>
              <a:t>by-nc-sa</a:t>
            </a:r>
            <a:r>
              <a:rPr lang="es-ES" b="1" i="0" dirty="0">
                <a:solidFill>
                  <a:srgbClr val="333333"/>
                </a:solidFill>
                <a:effectLst/>
                <a:latin typeface="Arial" panose="020B0604020202020204" pitchFamily="34" charset="0"/>
              </a:rPr>
              <a:t>): </a:t>
            </a:r>
            <a:r>
              <a:rPr lang="es-ES" b="0" i="0" dirty="0">
                <a:solidFill>
                  <a:srgbClr val="333333"/>
                </a:solidFill>
                <a:effectLst/>
                <a:latin typeface="Arial" panose="020B0604020202020204" pitchFamily="34" charset="0"/>
              </a:rPr>
              <a:t>No permite un uso comercial de la obra original ni de las posibles obras derivadas. La distribución de la obra derivada se debe hacer con una licencia igual a la que regula la obra original.</a:t>
            </a:r>
            <a:endParaRPr lang="es-CO" dirty="0"/>
          </a:p>
        </p:txBody>
      </p:sp>
    </p:spTree>
    <p:extLst>
      <p:ext uri="{BB962C8B-B14F-4D97-AF65-F5344CB8AC3E}">
        <p14:creationId xmlns:p14="http://schemas.microsoft.com/office/powerpoint/2010/main" val="167807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31C1BC-60B7-ED58-E1D8-49EBD35B6A63}"/>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¿QUÉ ES LA PROPIEDAD INTELECTUAL?</a:t>
            </a:r>
            <a:br>
              <a:rPr lang="es-ES" b="1" i="0" cap="all" dirty="0">
                <a:solidFill>
                  <a:srgbClr val="0AAAC7"/>
                </a:solidFill>
                <a:effectLst/>
                <a:latin typeface="Arial" panose="020B0604020202020204" pitchFamily="34" charset="0"/>
              </a:rPr>
            </a:br>
            <a:endParaRPr lang="es-CO" dirty="0"/>
          </a:p>
        </p:txBody>
      </p:sp>
      <p:sp>
        <p:nvSpPr>
          <p:cNvPr id="3" name="Marcador de contenido 2">
            <a:extLst>
              <a:ext uri="{FF2B5EF4-FFF2-40B4-BE49-F238E27FC236}">
                <a16:creationId xmlns:a16="http://schemas.microsoft.com/office/drawing/2014/main" id="{13E600D8-D3DE-9B1B-E19D-F248A415EDB8}"/>
              </a:ext>
            </a:extLst>
          </p:cNvPr>
          <p:cNvSpPr>
            <a:spLocks noGrp="1"/>
          </p:cNvSpPr>
          <p:nvPr>
            <p:ph type="body" idx="1"/>
          </p:nvPr>
        </p:nvSpPr>
        <p:spPr/>
        <p:txBody>
          <a:bodyPr>
            <a:normAutofit fontScale="70000" lnSpcReduction="20000"/>
          </a:bodyPr>
          <a:lstStyle/>
          <a:p>
            <a:r>
              <a:rPr lang="es-ES" b="0" i="0" dirty="0">
                <a:solidFill>
                  <a:srgbClr val="202124"/>
                </a:solidFill>
                <a:effectLst/>
                <a:latin typeface="arial" panose="020B0604020202020204" pitchFamily="34" charset="0"/>
              </a:rPr>
              <a:t> Los derechos de </a:t>
            </a:r>
            <a:r>
              <a:rPr lang="es-ES" b="1" i="0" dirty="0">
                <a:solidFill>
                  <a:srgbClr val="202124"/>
                </a:solidFill>
                <a:effectLst/>
                <a:latin typeface="arial" panose="020B0604020202020204" pitchFamily="34" charset="0"/>
              </a:rPr>
              <a:t>propiedad intelectual</a:t>
            </a:r>
            <a:r>
              <a:rPr lang="es-ES" b="0" i="0" dirty="0">
                <a:solidFill>
                  <a:srgbClr val="202124"/>
                </a:solidFill>
                <a:effectLst/>
                <a:latin typeface="arial" panose="020B0604020202020204" pitchFamily="34" charset="0"/>
              </a:rPr>
              <a:t> se asemejan a cualquier otro derecho de </a:t>
            </a:r>
            <a:r>
              <a:rPr lang="es-ES" b="1" i="0" dirty="0">
                <a:solidFill>
                  <a:srgbClr val="202124"/>
                </a:solidFill>
                <a:effectLst/>
                <a:latin typeface="arial" panose="020B0604020202020204" pitchFamily="34" charset="0"/>
              </a:rPr>
              <a:t>propiedad</a:t>
            </a:r>
            <a:r>
              <a:rPr lang="es-ES" b="0" i="0" dirty="0">
                <a:solidFill>
                  <a:srgbClr val="202124"/>
                </a:solidFill>
                <a:effectLst/>
                <a:latin typeface="arial" panose="020B0604020202020204" pitchFamily="34" charset="0"/>
              </a:rPr>
              <a:t>: permiten al creador, o al titular de una patente, marca o derecho de autor, gozar de los beneficios que derivan de su obra o de la inversión realizada en relación con una creación.</a:t>
            </a:r>
            <a:endParaRPr lang="es-CO" dirty="0"/>
          </a:p>
        </p:txBody>
      </p:sp>
    </p:spTree>
    <p:extLst>
      <p:ext uri="{BB962C8B-B14F-4D97-AF65-F5344CB8AC3E}">
        <p14:creationId xmlns:p14="http://schemas.microsoft.com/office/powerpoint/2010/main" val="2877183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1">
            <a:extLst>
              <a:ext uri="{FF2B5EF4-FFF2-40B4-BE49-F238E27FC236}">
                <a16:creationId xmlns:a16="http://schemas.microsoft.com/office/drawing/2014/main" id="{33B817C8-B254-798B-CC45-55B03D1C474E}"/>
              </a:ext>
            </a:extLst>
          </p:cNvPr>
          <p:cNvSpPr>
            <a:spLocks noGrp="1"/>
          </p:cNvSpPr>
          <p:nvPr>
            <p:ph type="title"/>
          </p:nvPr>
        </p:nvSpPr>
        <p:spPr>
          <a:xfrm>
            <a:off x="3114040" y="515422"/>
            <a:ext cx="10515600" cy="1325563"/>
          </a:xfrm>
        </p:spPr>
        <p:txBody>
          <a:bodyPr>
            <a:normAutofit fontScale="90000"/>
          </a:bodyPr>
          <a:lstStyle/>
          <a:p>
            <a:r>
              <a:rPr lang="es-CO" b="1" i="0" cap="all" dirty="0">
                <a:solidFill>
                  <a:srgbClr val="0AAAC7"/>
                </a:solidFill>
                <a:effectLst/>
                <a:latin typeface="Arial" panose="020B0604020202020204" pitchFamily="34" charset="0"/>
              </a:rPr>
              <a:t>TIPOS DE LICENCIA CC</a:t>
            </a:r>
            <a:br>
              <a:rPr lang="es-CO" b="1" i="0" cap="all" dirty="0">
                <a:solidFill>
                  <a:srgbClr val="0AAAC7"/>
                </a:solidFill>
                <a:effectLst/>
                <a:latin typeface="Arial" panose="020B0604020202020204" pitchFamily="34" charset="0"/>
              </a:rPr>
            </a:br>
            <a:endParaRPr lang="es-CO" dirty="0"/>
          </a:p>
        </p:txBody>
      </p:sp>
      <p:sp>
        <p:nvSpPr>
          <p:cNvPr id="13" name="CuadroTexto 12">
            <a:extLst>
              <a:ext uri="{FF2B5EF4-FFF2-40B4-BE49-F238E27FC236}">
                <a16:creationId xmlns:a16="http://schemas.microsoft.com/office/drawing/2014/main" id="{A04624C5-F03D-4A16-6F74-EE7E531F3C46}"/>
              </a:ext>
            </a:extLst>
          </p:cNvPr>
          <p:cNvSpPr txBox="1"/>
          <p:nvPr/>
        </p:nvSpPr>
        <p:spPr>
          <a:xfrm>
            <a:off x="2854960" y="1495961"/>
            <a:ext cx="8366760" cy="1200329"/>
          </a:xfrm>
          <a:prstGeom prst="rect">
            <a:avLst/>
          </a:prstGeom>
          <a:noFill/>
        </p:spPr>
        <p:txBody>
          <a:bodyPr wrap="square" rtlCol="0">
            <a:spAutoFit/>
          </a:bodyPr>
          <a:lstStyle/>
          <a:p>
            <a:pPr algn="l"/>
            <a:r>
              <a:rPr lang="es-ES" b="1" i="0" dirty="0">
                <a:solidFill>
                  <a:srgbClr val="333333"/>
                </a:solidFill>
                <a:effectLst/>
                <a:latin typeface="Arial" panose="020B0604020202020204" pitchFamily="34" charset="0"/>
              </a:rPr>
              <a:t>Reconocimiento – </a:t>
            </a:r>
            <a:r>
              <a:rPr lang="es-ES" b="1" i="0" dirty="0" err="1">
                <a:solidFill>
                  <a:srgbClr val="333333"/>
                </a:solidFill>
                <a:effectLst/>
                <a:latin typeface="Arial" panose="020B0604020202020204" pitchFamily="34" charset="0"/>
              </a:rPr>
              <a:t>NoComercial</a:t>
            </a:r>
            <a:r>
              <a:rPr lang="es-ES" b="1" i="0" dirty="0">
                <a:solidFill>
                  <a:srgbClr val="333333"/>
                </a:solidFill>
                <a:effectLst/>
                <a:latin typeface="Arial" panose="020B0604020202020204" pitchFamily="34" charset="0"/>
              </a:rPr>
              <a:t> – </a:t>
            </a:r>
            <a:r>
              <a:rPr lang="es-ES" b="1" i="0" dirty="0" err="1">
                <a:solidFill>
                  <a:srgbClr val="333333"/>
                </a:solidFill>
                <a:effectLst/>
                <a:latin typeface="Arial" panose="020B0604020202020204" pitchFamily="34" charset="0"/>
              </a:rPr>
              <a:t>SinObraDerivada</a:t>
            </a:r>
            <a:r>
              <a:rPr lang="es-ES" b="1" i="0" dirty="0">
                <a:solidFill>
                  <a:srgbClr val="333333"/>
                </a:solidFill>
                <a:effectLst/>
                <a:latin typeface="Arial" panose="020B0604020202020204" pitchFamily="34" charset="0"/>
              </a:rPr>
              <a:t> (</a:t>
            </a:r>
            <a:r>
              <a:rPr lang="es-ES" b="1" i="0" dirty="0" err="1">
                <a:solidFill>
                  <a:srgbClr val="333333"/>
                </a:solidFill>
                <a:effectLst/>
                <a:latin typeface="Arial" panose="020B0604020202020204" pitchFamily="34" charset="0"/>
              </a:rPr>
              <a:t>by-nc-nd</a:t>
            </a:r>
            <a:r>
              <a:rPr lang="es-ES" b="1" i="0" dirty="0">
                <a:solidFill>
                  <a:srgbClr val="333333"/>
                </a:solidFill>
                <a:effectLst/>
                <a:latin typeface="Arial" panose="020B0604020202020204" pitchFamily="34" charset="0"/>
              </a:rPr>
              <a:t>): </a:t>
            </a:r>
            <a:r>
              <a:rPr lang="es-ES" b="0" i="0" dirty="0">
                <a:solidFill>
                  <a:srgbClr val="333333"/>
                </a:solidFill>
                <a:effectLst/>
                <a:latin typeface="Arial" panose="020B0604020202020204" pitchFamily="34" charset="0"/>
              </a:rPr>
              <a:t>No permite un uso comercial de la obra original ni generar obras derivadas.</a:t>
            </a:r>
          </a:p>
          <a:p>
            <a:pPr algn="l"/>
            <a:r>
              <a:rPr lang="es-ES" b="0" i="0" dirty="0">
                <a:solidFill>
                  <a:srgbClr val="333333"/>
                </a:solidFill>
                <a:effectLst/>
                <a:latin typeface="Arial" panose="020B0604020202020204" pitchFamily="34" charset="0"/>
              </a:rPr>
              <a:t> </a:t>
            </a:r>
          </a:p>
          <a:p>
            <a:endParaRPr lang="es-CO" dirty="0"/>
          </a:p>
        </p:txBody>
      </p:sp>
      <p:sp>
        <p:nvSpPr>
          <p:cNvPr id="14" name="CuadroTexto 13">
            <a:extLst>
              <a:ext uri="{FF2B5EF4-FFF2-40B4-BE49-F238E27FC236}">
                <a16:creationId xmlns:a16="http://schemas.microsoft.com/office/drawing/2014/main" id="{8F24CD0F-7B34-66C7-35AB-8D2B18F5BABB}"/>
              </a:ext>
            </a:extLst>
          </p:cNvPr>
          <p:cNvSpPr txBox="1"/>
          <p:nvPr/>
        </p:nvSpPr>
        <p:spPr>
          <a:xfrm>
            <a:off x="2865120" y="2702521"/>
            <a:ext cx="7752080" cy="923330"/>
          </a:xfrm>
          <a:prstGeom prst="rect">
            <a:avLst/>
          </a:prstGeom>
          <a:noFill/>
        </p:spPr>
        <p:txBody>
          <a:bodyPr wrap="square" rtlCol="0">
            <a:spAutoFit/>
          </a:bodyPr>
          <a:lstStyle/>
          <a:p>
            <a:r>
              <a:rPr lang="es-ES" b="1" i="0" dirty="0">
                <a:solidFill>
                  <a:srgbClr val="333333"/>
                </a:solidFill>
                <a:effectLst/>
                <a:latin typeface="Arial" panose="020B0604020202020204" pitchFamily="34" charset="0"/>
              </a:rPr>
              <a:t>Reconocimiento – </a:t>
            </a:r>
            <a:r>
              <a:rPr lang="es-ES" b="1" i="0" dirty="0" err="1">
                <a:solidFill>
                  <a:srgbClr val="333333"/>
                </a:solidFill>
                <a:effectLst/>
                <a:latin typeface="Arial" panose="020B0604020202020204" pitchFamily="34" charset="0"/>
              </a:rPr>
              <a:t>CompartirIgual</a:t>
            </a:r>
            <a:r>
              <a:rPr lang="es-ES" b="1" i="0" dirty="0">
                <a:solidFill>
                  <a:srgbClr val="333333"/>
                </a:solidFill>
                <a:effectLst/>
                <a:latin typeface="Arial" panose="020B0604020202020204" pitchFamily="34" charset="0"/>
              </a:rPr>
              <a:t> (</a:t>
            </a:r>
            <a:r>
              <a:rPr lang="es-ES" b="1" i="0" dirty="0" err="1">
                <a:solidFill>
                  <a:srgbClr val="333333"/>
                </a:solidFill>
                <a:effectLst/>
                <a:latin typeface="Arial" panose="020B0604020202020204" pitchFamily="34" charset="0"/>
              </a:rPr>
              <a:t>by-sa</a:t>
            </a:r>
            <a:r>
              <a:rPr lang="es-ES" b="1" i="0" dirty="0">
                <a:solidFill>
                  <a:srgbClr val="333333"/>
                </a:solidFill>
                <a:effectLst/>
                <a:latin typeface="Arial" panose="020B0604020202020204" pitchFamily="34" charset="0"/>
              </a:rPr>
              <a:t>):</a:t>
            </a:r>
            <a:r>
              <a:rPr lang="es-ES" b="0" i="0" dirty="0">
                <a:solidFill>
                  <a:srgbClr val="333333"/>
                </a:solidFill>
                <a:effectLst/>
                <a:latin typeface="Arial" panose="020B0604020202020204" pitchFamily="34" charset="0"/>
              </a:rPr>
              <a:t> Se permite el uso comercial de la obra y de las posibles obras derivadas, cuya distribución se debe hacer con una licencia igual a la que regula la obra.</a:t>
            </a:r>
            <a:endParaRPr lang="es-CO" dirty="0"/>
          </a:p>
        </p:txBody>
      </p:sp>
      <p:sp>
        <p:nvSpPr>
          <p:cNvPr id="15" name="CuadroTexto 14">
            <a:extLst>
              <a:ext uri="{FF2B5EF4-FFF2-40B4-BE49-F238E27FC236}">
                <a16:creationId xmlns:a16="http://schemas.microsoft.com/office/drawing/2014/main" id="{51EE6E7B-4F40-0855-B741-4B54DB929B82}"/>
              </a:ext>
            </a:extLst>
          </p:cNvPr>
          <p:cNvSpPr txBox="1"/>
          <p:nvPr/>
        </p:nvSpPr>
        <p:spPr>
          <a:xfrm>
            <a:off x="2854960" y="3962400"/>
            <a:ext cx="9174480" cy="646331"/>
          </a:xfrm>
          <a:prstGeom prst="rect">
            <a:avLst/>
          </a:prstGeom>
          <a:noFill/>
        </p:spPr>
        <p:txBody>
          <a:bodyPr wrap="square" rtlCol="0">
            <a:spAutoFit/>
          </a:bodyPr>
          <a:lstStyle/>
          <a:p>
            <a:r>
              <a:rPr lang="es-ES" b="0" i="0" dirty="0">
                <a:solidFill>
                  <a:srgbClr val="333333"/>
                </a:solidFill>
                <a:effectLst/>
                <a:latin typeface="Arial" panose="020B0604020202020204" pitchFamily="34" charset="0"/>
              </a:rPr>
              <a:t> </a:t>
            </a:r>
            <a:r>
              <a:rPr lang="es-ES" b="1" i="0" dirty="0">
                <a:solidFill>
                  <a:srgbClr val="333333"/>
                </a:solidFill>
                <a:effectLst/>
                <a:latin typeface="Arial" panose="020B0604020202020204" pitchFamily="34" charset="0"/>
              </a:rPr>
              <a:t>Reconocimiento – </a:t>
            </a:r>
            <a:r>
              <a:rPr lang="es-ES" b="1" i="0" dirty="0" err="1">
                <a:solidFill>
                  <a:srgbClr val="333333"/>
                </a:solidFill>
                <a:effectLst/>
                <a:latin typeface="Arial" panose="020B0604020202020204" pitchFamily="34" charset="0"/>
              </a:rPr>
              <a:t>SinObraDerivada</a:t>
            </a:r>
            <a:r>
              <a:rPr lang="es-ES" b="1" i="0" dirty="0">
                <a:solidFill>
                  <a:srgbClr val="333333"/>
                </a:solidFill>
                <a:effectLst/>
                <a:latin typeface="Arial" panose="020B0604020202020204" pitchFamily="34" charset="0"/>
              </a:rPr>
              <a:t> (</a:t>
            </a:r>
            <a:r>
              <a:rPr lang="es-ES" b="1" i="0" dirty="0" err="1">
                <a:solidFill>
                  <a:srgbClr val="333333"/>
                </a:solidFill>
                <a:effectLst/>
                <a:latin typeface="Arial" panose="020B0604020202020204" pitchFamily="34" charset="0"/>
              </a:rPr>
              <a:t>by-nd</a:t>
            </a:r>
            <a:r>
              <a:rPr lang="es-ES" b="1" i="0" dirty="0">
                <a:solidFill>
                  <a:srgbClr val="333333"/>
                </a:solidFill>
                <a:effectLst/>
                <a:latin typeface="Arial" panose="020B0604020202020204" pitchFamily="34" charset="0"/>
              </a:rPr>
              <a:t>): </a:t>
            </a:r>
            <a:r>
              <a:rPr lang="es-ES" b="0" i="0" dirty="0">
                <a:solidFill>
                  <a:srgbClr val="333333"/>
                </a:solidFill>
                <a:effectLst/>
                <a:latin typeface="Arial" panose="020B0604020202020204" pitchFamily="34" charset="0"/>
              </a:rPr>
              <a:t>Se permite el uso comercial de la obra, pero no se permite generar obras derivadas.</a:t>
            </a:r>
            <a:endParaRPr lang="es-CO" dirty="0"/>
          </a:p>
        </p:txBody>
      </p:sp>
      <p:pic>
        <p:nvPicPr>
          <p:cNvPr id="2050" name="Picture 2">
            <a:extLst>
              <a:ext uri="{FF2B5EF4-FFF2-40B4-BE49-F238E27FC236}">
                <a16:creationId xmlns:a16="http://schemas.microsoft.com/office/drawing/2014/main" id="{96C4BCA8-F45C-555E-4102-A8BC028507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079" y="1527441"/>
            <a:ext cx="1732280" cy="59683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C58C958B-9B4D-E4A2-C009-B68A9F1A8C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078" y="2800476"/>
            <a:ext cx="1732279" cy="59683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7691D78F-4381-2514-C280-57E1873DE7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078" y="4073511"/>
            <a:ext cx="1732280" cy="596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655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314D6907-64C5-071D-F268-DA7AE28B0266}"/>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CÓMO USAR LAS LICENCIAS CREATIVE COMMONS</a:t>
            </a:r>
            <a:br>
              <a:rPr lang="es-ES" b="1" i="0" cap="all" dirty="0">
                <a:solidFill>
                  <a:srgbClr val="0AAAC7"/>
                </a:solidFill>
                <a:effectLst/>
                <a:latin typeface="Arial" panose="020B0604020202020204" pitchFamily="34" charset="0"/>
              </a:rPr>
            </a:br>
            <a:endParaRPr lang="es-CO" dirty="0"/>
          </a:p>
        </p:txBody>
      </p:sp>
      <p:sp>
        <p:nvSpPr>
          <p:cNvPr id="5" name="Marcador de contenido 4">
            <a:extLst>
              <a:ext uri="{FF2B5EF4-FFF2-40B4-BE49-F238E27FC236}">
                <a16:creationId xmlns:a16="http://schemas.microsoft.com/office/drawing/2014/main" id="{B0009536-F04B-AC85-AF4F-122127006CC7}"/>
              </a:ext>
            </a:extLst>
          </p:cNvPr>
          <p:cNvSpPr>
            <a:spLocks noGrp="1"/>
          </p:cNvSpPr>
          <p:nvPr>
            <p:ph sz="half" idx="1"/>
          </p:nvPr>
        </p:nvSpPr>
        <p:spPr/>
        <p:txBody>
          <a:bodyPr>
            <a:normAutofit/>
          </a:bodyPr>
          <a:lstStyle/>
          <a:p>
            <a:pPr algn="l"/>
            <a:r>
              <a:rPr lang="es-ES" b="0" i="0" dirty="0">
                <a:solidFill>
                  <a:srgbClr val="333333"/>
                </a:solidFill>
                <a:effectLst/>
                <a:latin typeface="Arial" panose="020B0604020202020204" pitchFamily="34" charset="0"/>
              </a:rPr>
              <a:t>Al igual que haces cuando utilizas obras protegidas por copyright, cuando usas obras con licencia Creative </a:t>
            </a:r>
            <a:r>
              <a:rPr lang="es-ES" b="0" i="0" dirty="0" err="1">
                <a:solidFill>
                  <a:srgbClr val="333333"/>
                </a:solidFill>
                <a:effectLst/>
                <a:latin typeface="Arial" panose="020B0604020202020204" pitchFamily="34" charset="0"/>
              </a:rPr>
              <a:t>Commons</a:t>
            </a:r>
            <a:r>
              <a:rPr lang="es-ES" b="0" i="0" dirty="0">
                <a:solidFill>
                  <a:srgbClr val="333333"/>
                </a:solidFill>
                <a:effectLst/>
                <a:latin typeface="Arial" panose="020B0604020202020204" pitchFamily="34" charset="0"/>
              </a:rPr>
              <a:t> es imprescindible el reconocimiento de la autoría de la obra y debes incluirlas como referencias bibliográficas, con los datos esenciales para que puedan ser reconocidas.</a:t>
            </a:r>
          </a:p>
          <a:p>
            <a:endParaRPr lang="es-CO" dirty="0"/>
          </a:p>
        </p:txBody>
      </p:sp>
      <p:sp>
        <p:nvSpPr>
          <p:cNvPr id="6" name="Marcador de contenido 5">
            <a:extLst>
              <a:ext uri="{FF2B5EF4-FFF2-40B4-BE49-F238E27FC236}">
                <a16:creationId xmlns:a16="http://schemas.microsoft.com/office/drawing/2014/main" id="{BC2B5876-5DD9-DA7F-ABF4-B8910AF015DE}"/>
              </a:ext>
            </a:extLst>
          </p:cNvPr>
          <p:cNvSpPr>
            <a:spLocks noGrp="1"/>
          </p:cNvSpPr>
          <p:nvPr>
            <p:ph sz="half" idx="2"/>
          </p:nvPr>
        </p:nvSpPr>
        <p:spPr/>
        <p:txBody>
          <a:bodyPr>
            <a:normAutofit/>
          </a:bodyPr>
          <a:lstStyle/>
          <a:p>
            <a:pPr algn="l"/>
            <a:r>
              <a:rPr lang="es-ES" b="0" i="0" dirty="0">
                <a:solidFill>
                  <a:srgbClr val="333333"/>
                </a:solidFill>
                <a:effectLst/>
                <a:latin typeface="Arial" panose="020B0604020202020204" pitchFamily="34" charset="0"/>
              </a:rPr>
              <a:t>Es una buena práctica que cuando redactes una cita de una obra con CC aportes el nombre del autor y su enlace, si existe; el título de la obra y su enlace, si existe; y el tipo de licencia Creative </a:t>
            </a:r>
            <a:r>
              <a:rPr lang="es-ES" b="0" i="0" dirty="0" err="1">
                <a:solidFill>
                  <a:srgbClr val="333333"/>
                </a:solidFill>
                <a:effectLst/>
                <a:latin typeface="Arial" panose="020B0604020202020204" pitchFamily="34" charset="0"/>
              </a:rPr>
              <a:t>Commons</a:t>
            </a:r>
            <a:r>
              <a:rPr lang="es-ES" b="0" i="0" dirty="0">
                <a:solidFill>
                  <a:srgbClr val="333333"/>
                </a:solidFill>
                <a:effectLst/>
                <a:latin typeface="Arial" panose="020B0604020202020204" pitchFamily="34" charset="0"/>
              </a:rPr>
              <a:t> con la que está publicada y su enlace.</a:t>
            </a:r>
          </a:p>
          <a:p>
            <a:pPr algn="l"/>
            <a:r>
              <a:rPr lang="es-ES" b="0" i="0" dirty="0">
                <a:solidFill>
                  <a:srgbClr val="333333"/>
                </a:solidFill>
                <a:effectLst/>
                <a:latin typeface="Arial" panose="020B0604020202020204" pitchFamily="34" charset="0"/>
              </a:rPr>
              <a:t>En el caso de que tu obra o una parte de ella sea un trabajo derivado, como una adaptación o una traducción (entre otros), deberás también explicitarlo.</a:t>
            </a:r>
          </a:p>
          <a:p>
            <a:endParaRPr lang="es-CO" dirty="0"/>
          </a:p>
        </p:txBody>
      </p:sp>
    </p:spTree>
    <p:extLst>
      <p:ext uri="{BB962C8B-B14F-4D97-AF65-F5344CB8AC3E}">
        <p14:creationId xmlns:p14="http://schemas.microsoft.com/office/powerpoint/2010/main" val="3305047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FC7255-0A5C-4CFC-166A-C16D4B64636A}"/>
              </a:ext>
            </a:extLst>
          </p:cNvPr>
          <p:cNvSpPr>
            <a:spLocks noGrp="1"/>
          </p:cNvSpPr>
          <p:nvPr>
            <p:ph type="ctrTitle"/>
          </p:nvPr>
        </p:nvSpPr>
        <p:spPr>
          <a:xfrm>
            <a:off x="640081" y="1879259"/>
            <a:ext cx="11429999" cy="1859622"/>
          </a:xfrm>
        </p:spPr>
        <p:txBody>
          <a:bodyPr>
            <a:normAutofit fontScale="90000"/>
          </a:bodyPr>
          <a:lstStyle/>
          <a:p>
            <a:r>
              <a:rPr lang="es-ES" b="1" i="0" cap="all" dirty="0">
                <a:solidFill>
                  <a:srgbClr val="0AAAC7"/>
                </a:solidFill>
                <a:effectLst/>
                <a:latin typeface="Arial" panose="020B0604020202020204" pitchFamily="34" charset="0"/>
              </a:rPr>
              <a:t>¿A QUIÉN CORRESPONDE LA PROPIEDAD INTELECTUAL DE UNA OBRA?</a:t>
            </a:r>
            <a:br>
              <a:rPr lang="es-ES" b="1" i="0" cap="all" dirty="0">
                <a:solidFill>
                  <a:srgbClr val="0AAAC7"/>
                </a:solidFill>
                <a:effectLst/>
                <a:latin typeface="Arial" panose="020B0604020202020204" pitchFamily="34" charset="0"/>
              </a:rPr>
            </a:br>
            <a:endParaRPr lang="es-CO" dirty="0"/>
          </a:p>
        </p:txBody>
      </p:sp>
      <p:sp>
        <p:nvSpPr>
          <p:cNvPr id="3" name="Marcador de contenido 2">
            <a:extLst>
              <a:ext uri="{FF2B5EF4-FFF2-40B4-BE49-F238E27FC236}">
                <a16:creationId xmlns:a16="http://schemas.microsoft.com/office/drawing/2014/main" id="{24FD2DD1-BC99-1386-CC27-2F1209AF2927}"/>
              </a:ext>
            </a:extLst>
          </p:cNvPr>
          <p:cNvSpPr>
            <a:spLocks noGrp="1"/>
          </p:cNvSpPr>
          <p:nvPr>
            <p:ph type="subTitle" idx="1"/>
          </p:nvPr>
        </p:nvSpPr>
        <p:spPr/>
        <p:txBody>
          <a:bodyPr>
            <a:normAutofit fontScale="62500" lnSpcReduction="20000"/>
          </a:bodyPr>
          <a:lstStyle/>
          <a:p>
            <a:r>
              <a:rPr lang="es-ES" b="0" i="0" dirty="0">
                <a:solidFill>
                  <a:srgbClr val="333333"/>
                </a:solidFill>
                <a:effectLst/>
                <a:latin typeface="Arial" panose="020B0604020202020204" pitchFamily="34" charset="0"/>
              </a:rPr>
              <a:t>La propiedad intelectual de una obra corresponde a su autor/a por el hecho de su creación. Esto significa que la protección de las obras es automática, por lo que no es necesario ningún registro formal para que la autoría de las obras sea reconocida y respetada.</a:t>
            </a:r>
            <a:endParaRPr lang="es-CO" dirty="0"/>
          </a:p>
        </p:txBody>
      </p:sp>
      <p:sp>
        <p:nvSpPr>
          <p:cNvPr id="4" name="Título 1">
            <a:extLst>
              <a:ext uri="{FF2B5EF4-FFF2-40B4-BE49-F238E27FC236}">
                <a16:creationId xmlns:a16="http://schemas.microsoft.com/office/drawing/2014/main" id="{6A65EF48-A1B3-B2C3-D4A8-E4636230B664}"/>
              </a:ext>
            </a:extLst>
          </p:cNvPr>
          <p:cNvSpPr txBox="1">
            <a:spLocks/>
          </p:cNvSpPr>
          <p:nvPr/>
        </p:nvSpPr>
        <p:spPr>
          <a:xfrm>
            <a:off x="838200" y="3143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endParaRPr lang="es-ES" b="1" i="0" cap="all" dirty="0">
              <a:solidFill>
                <a:srgbClr val="0AAAC7"/>
              </a:solidFill>
              <a:effectLst/>
              <a:latin typeface="Arial" panose="020B0604020202020204" pitchFamily="34" charset="0"/>
            </a:endParaRPr>
          </a:p>
        </p:txBody>
      </p:sp>
    </p:spTree>
    <p:extLst>
      <p:ext uri="{BB962C8B-B14F-4D97-AF65-F5344CB8AC3E}">
        <p14:creationId xmlns:p14="http://schemas.microsoft.com/office/powerpoint/2010/main" val="3660404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7D8137-B4F9-695B-A9BA-BBA606E3F770}"/>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¿QUÉ NORMATIVA EXISTE SOBRE PROPIEDAD INTELECTUAL?</a:t>
            </a:r>
            <a:br>
              <a:rPr lang="es-ES" b="1" i="0" cap="all" dirty="0">
                <a:solidFill>
                  <a:srgbClr val="0AAAC7"/>
                </a:solidFill>
                <a:effectLst/>
                <a:latin typeface="Arial" panose="020B0604020202020204" pitchFamily="34" charset="0"/>
              </a:rPr>
            </a:br>
            <a:endParaRPr lang="es-CO" dirty="0"/>
          </a:p>
        </p:txBody>
      </p:sp>
      <p:sp>
        <p:nvSpPr>
          <p:cNvPr id="3" name="Marcador de contenido 2">
            <a:extLst>
              <a:ext uri="{FF2B5EF4-FFF2-40B4-BE49-F238E27FC236}">
                <a16:creationId xmlns:a16="http://schemas.microsoft.com/office/drawing/2014/main" id="{AA70DF99-8A97-2C3A-5189-F8604C0D17ED}"/>
              </a:ext>
            </a:extLst>
          </p:cNvPr>
          <p:cNvSpPr>
            <a:spLocks noGrp="1"/>
          </p:cNvSpPr>
          <p:nvPr>
            <p:ph type="body" idx="1"/>
          </p:nvPr>
        </p:nvSpPr>
        <p:spPr/>
        <p:txBody>
          <a:bodyPr>
            <a:normAutofit fontScale="62500" lnSpcReduction="20000"/>
          </a:bodyPr>
          <a:lstStyle/>
          <a:p>
            <a:r>
              <a:rPr lang="es-ES" b="0" i="0" dirty="0">
                <a:solidFill>
                  <a:srgbClr val="333333"/>
                </a:solidFill>
                <a:effectLst/>
                <a:latin typeface="Arial" panose="020B0604020202020204" pitchFamily="34" charset="0"/>
              </a:rPr>
              <a:t>A nivel estatal existe una Ley de Propiedad Intelectual por la que se definen y se protegen los Derechos de autor en España (</a:t>
            </a:r>
            <a:r>
              <a:rPr lang="es-ES" b="1" i="0" dirty="0">
                <a:solidFill>
                  <a:srgbClr val="333333"/>
                </a:solidFill>
                <a:effectLst/>
                <a:latin typeface="Arial" panose="020B0604020202020204" pitchFamily="34" charset="0"/>
              </a:rPr>
              <a:t>Ley 21/2014</a:t>
            </a:r>
            <a:r>
              <a:rPr lang="es-ES" b="0" i="0" dirty="0">
                <a:solidFill>
                  <a:srgbClr val="333333"/>
                </a:solidFill>
                <a:effectLst/>
                <a:latin typeface="Arial" panose="020B0604020202020204" pitchFamily="34" charset="0"/>
              </a:rPr>
              <a:t>, de 4 de noviembre, por la que </a:t>
            </a:r>
            <a:r>
              <a:rPr lang="es-ES" b="1" i="0" dirty="0">
                <a:solidFill>
                  <a:srgbClr val="333333"/>
                </a:solidFill>
                <a:effectLst/>
                <a:latin typeface="Arial" panose="020B0604020202020204" pitchFamily="34" charset="0"/>
              </a:rPr>
              <a:t>se modifica el texto refundido de la Ley de Propiedad Intelectual</a:t>
            </a:r>
            <a:r>
              <a:rPr lang="es-ES" b="0" i="0" dirty="0">
                <a:solidFill>
                  <a:srgbClr val="333333"/>
                </a:solidFill>
                <a:effectLst/>
                <a:latin typeface="Arial" panose="020B0604020202020204" pitchFamily="34" charset="0"/>
              </a:rPr>
              <a:t>, aprobado por Real Decreto Legislativo 1/1996, de 12 de abril, y la Ley 1/2000, de 7 de enero, de Enjuiciamiento Civil).</a:t>
            </a:r>
            <a:endParaRPr lang="es-CO" dirty="0"/>
          </a:p>
        </p:txBody>
      </p:sp>
    </p:spTree>
    <p:extLst>
      <p:ext uri="{BB962C8B-B14F-4D97-AF65-F5344CB8AC3E}">
        <p14:creationId xmlns:p14="http://schemas.microsoft.com/office/powerpoint/2010/main" val="3011540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9506EF-F627-0A52-EF73-133E1A1D13A0}"/>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¿QUÉ PROTEGE LA PROPIEDAD INTELECTUAL A TRAVÉS DE LOS DERECHOS DE AUTOR?</a:t>
            </a:r>
            <a:br>
              <a:rPr lang="es-ES" b="1" i="0" cap="all" dirty="0">
                <a:solidFill>
                  <a:srgbClr val="0AAAC7"/>
                </a:solidFill>
                <a:effectLst/>
                <a:latin typeface="Arial" panose="020B0604020202020204" pitchFamily="34" charset="0"/>
              </a:rPr>
            </a:br>
            <a:endParaRPr lang="es-CO" dirty="0"/>
          </a:p>
        </p:txBody>
      </p:sp>
      <p:sp>
        <p:nvSpPr>
          <p:cNvPr id="3" name="Marcador de contenido 2">
            <a:extLst>
              <a:ext uri="{FF2B5EF4-FFF2-40B4-BE49-F238E27FC236}">
                <a16:creationId xmlns:a16="http://schemas.microsoft.com/office/drawing/2014/main" id="{BC08E78C-0932-A2EE-BFEE-C3F4109F47D4}"/>
              </a:ext>
            </a:extLst>
          </p:cNvPr>
          <p:cNvSpPr>
            <a:spLocks noGrp="1"/>
          </p:cNvSpPr>
          <p:nvPr>
            <p:ph idx="1"/>
          </p:nvPr>
        </p:nvSpPr>
        <p:spPr/>
        <p:txBody>
          <a:bodyPr>
            <a:normAutofit/>
          </a:bodyPr>
          <a:lstStyle/>
          <a:p>
            <a:pPr algn="l"/>
            <a:r>
              <a:rPr lang="es-ES" b="0" i="0" dirty="0">
                <a:solidFill>
                  <a:srgbClr val="333333"/>
                </a:solidFill>
                <a:effectLst/>
                <a:latin typeface="Arial" panose="020B0604020202020204" pitchFamily="34" charset="0"/>
              </a:rPr>
              <a:t>Los derechos de autor protegen una gran variedad de obras:</a:t>
            </a:r>
          </a:p>
          <a:p>
            <a:pPr algn="l">
              <a:buFont typeface="Arial" panose="020B0604020202020204" pitchFamily="34" charset="0"/>
              <a:buChar char="•"/>
            </a:pPr>
            <a:r>
              <a:rPr lang="es-ES" b="0" i="0" dirty="0">
                <a:solidFill>
                  <a:srgbClr val="333333"/>
                </a:solidFill>
                <a:effectLst/>
                <a:latin typeface="Arial" panose="020B0604020202020204" pitchFamily="34" charset="0"/>
              </a:rPr>
              <a:t>Obras originales de tipo científico, literario y artístico, libros, composiciones musicales, esculturas, pinturas, fotografías, obras audiovisuales, programas de ordenador, etc.</a:t>
            </a:r>
          </a:p>
          <a:p>
            <a:pPr algn="l">
              <a:buFont typeface="Arial" panose="020B0604020202020204" pitchFamily="34" charset="0"/>
              <a:buChar char="•"/>
            </a:pPr>
            <a:r>
              <a:rPr lang="es-ES" b="0" i="0" dirty="0">
                <a:solidFill>
                  <a:srgbClr val="333333"/>
                </a:solidFill>
                <a:effectLst/>
                <a:latin typeface="Arial" panose="020B0604020202020204" pitchFamily="34" charset="0"/>
              </a:rPr>
              <a:t>Obras derivadas de las mismas, como pueden ser las traducciones, las adaptaciones, los resúmenes, etc.</a:t>
            </a:r>
          </a:p>
          <a:p>
            <a:pPr algn="l">
              <a:buFont typeface="Arial" panose="020B0604020202020204" pitchFamily="34" charset="0"/>
              <a:buChar char="•"/>
            </a:pPr>
            <a:r>
              <a:rPr lang="es-ES" b="0" i="0" dirty="0">
                <a:solidFill>
                  <a:srgbClr val="333333"/>
                </a:solidFill>
                <a:effectLst/>
                <a:latin typeface="Arial" panose="020B0604020202020204" pitchFamily="34" charset="0"/>
              </a:rPr>
              <a:t>Colecciones: antologías, bases de datos</a:t>
            </a:r>
          </a:p>
          <a:p>
            <a:pPr algn="l"/>
            <a:r>
              <a:rPr lang="es-ES" b="0" i="0" dirty="0">
                <a:solidFill>
                  <a:srgbClr val="333333"/>
                </a:solidFill>
                <a:effectLst/>
                <a:latin typeface="Arial" panose="020B0604020202020204" pitchFamily="34" charset="0"/>
              </a:rPr>
              <a:t>Debes saber que los materiales que generas, como presentaciones, informes, proyectos, vídeos, blogs, trabajos fin de grado, trabajos fin de master, etc. están protegidos por los derechos de autor, sea cual sea su formato: en papel, audiovisuales, plásticos, ya en línea, etc.</a:t>
            </a:r>
          </a:p>
          <a:p>
            <a:endParaRPr lang="es-CO" dirty="0"/>
          </a:p>
        </p:txBody>
      </p:sp>
    </p:spTree>
    <p:extLst>
      <p:ext uri="{BB962C8B-B14F-4D97-AF65-F5344CB8AC3E}">
        <p14:creationId xmlns:p14="http://schemas.microsoft.com/office/powerpoint/2010/main" val="4033054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2EB57E-DC56-0ED2-2AA7-38634BC4EFEA}"/>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¿QUÉ SON LOS DERECHOS DE AUTOR?</a:t>
            </a:r>
            <a:br>
              <a:rPr lang="es-ES" b="1" i="0" cap="all" dirty="0">
                <a:solidFill>
                  <a:srgbClr val="0AAAC7"/>
                </a:solidFill>
                <a:effectLst/>
                <a:latin typeface="Arial" panose="020B0604020202020204" pitchFamily="34" charset="0"/>
              </a:rPr>
            </a:br>
            <a:endParaRPr lang="es-CO" dirty="0"/>
          </a:p>
        </p:txBody>
      </p:sp>
      <p:sp>
        <p:nvSpPr>
          <p:cNvPr id="3" name="Marcador de texto 2">
            <a:extLst>
              <a:ext uri="{FF2B5EF4-FFF2-40B4-BE49-F238E27FC236}">
                <a16:creationId xmlns:a16="http://schemas.microsoft.com/office/drawing/2014/main" id="{40222800-1F02-9076-27B1-CDC1465781AE}"/>
              </a:ext>
            </a:extLst>
          </p:cNvPr>
          <p:cNvSpPr>
            <a:spLocks noGrp="1"/>
          </p:cNvSpPr>
          <p:nvPr>
            <p:ph type="body" idx="1"/>
          </p:nvPr>
        </p:nvSpPr>
        <p:spPr>
          <a:xfrm>
            <a:off x="1557529" y="4590622"/>
            <a:ext cx="9070848" cy="457200"/>
          </a:xfrm>
        </p:spPr>
        <p:txBody>
          <a:bodyPr>
            <a:normAutofit fontScale="25000" lnSpcReduction="20000"/>
          </a:bodyPr>
          <a:lstStyle/>
          <a:p>
            <a:pPr algn="l"/>
            <a:endParaRPr lang="es-ES" b="0" i="0" dirty="0">
              <a:solidFill>
                <a:srgbClr val="202124"/>
              </a:solidFill>
              <a:effectLst/>
              <a:latin typeface="arial" panose="020B0604020202020204" pitchFamily="34" charset="0"/>
            </a:endParaRPr>
          </a:p>
          <a:p>
            <a:pPr algn="l"/>
            <a:r>
              <a:rPr lang="es-ES" sz="5600" b="0" i="0" dirty="0">
                <a:solidFill>
                  <a:srgbClr val="202124"/>
                </a:solidFill>
                <a:effectLst/>
                <a:latin typeface="arial" panose="020B0604020202020204" pitchFamily="34" charset="0"/>
              </a:rPr>
              <a:t>Los </a:t>
            </a:r>
            <a:r>
              <a:rPr lang="es-ES" sz="5600" b="1" i="0" dirty="0">
                <a:solidFill>
                  <a:srgbClr val="202124"/>
                </a:solidFill>
                <a:effectLst/>
                <a:latin typeface="arial" panose="020B0604020202020204" pitchFamily="34" charset="0"/>
              </a:rPr>
              <a:t>derechos</a:t>
            </a:r>
            <a:r>
              <a:rPr lang="es-ES" sz="5600" b="0" i="0" dirty="0">
                <a:solidFill>
                  <a:srgbClr val="202124"/>
                </a:solidFill>
                <a:effectLst/>
                <a:latin typeface="arial" panose="020B0604020202020204" pitchFamily="34" charset="0"/>
              </a:rPr>
              <a:t> de </a:t>
            </a:r>
            <a:r>
              <a:rPr lang="es-ES" sz="5600" b="1" i="0" dirty="0">
                <a:solidFill>
                  <a:srgbClr val="202124"/>
                </a:solidFill>
                <a:effectLst/>
                <a:latin typeface="arial" panose="020B0604020202020204" pitchFamily="34" charset="0"/>
              </a:rPr>
              <a:t>autor</a:t>
            </a:r>
            <a:r>
              <a:rPr lang="es-ES" sz="5600" b="0" i="0" dirty="0">
                <a:solidFill>
                  <a:srgbClr val="202124"/>
                </a:solidFill>
                <a:effectLst/>
                <a:latin typeface="arial" panose="020B0604020202020204" pitchFamily="34" charset="0"/>
              </a:rPr>
              <a:t> otorgan a su titular el </a:t>
            </a:r>
            <a:r>
              <a:rPr lang="es-ES" sz="5600" b="1" i="0" dirty="0">
                <a:solidFill>
                  <a:srgbClr val="202124"/>
                </a:solidFill>
                <a:effectLst/>
                <a:latin typeface="arial" panose="020B0604020202020204" pitchFamily="34" charset="0"/>
              </a:rPr>
              <a:t>derecho</a:t>
            </a:r>
            <a:r>
              <a:rPr lang="es-ES" sz="5600" b="0" i="0" dirty="0">
                <a:solidFill>
                  <a:srgbClr val="202124"/>
                </a:solidFill>
                <a:effectLst/>
                <a:latin typeface="arial" panose="020B0604020202020204" pitchFamily="34" charset="0"/>
              </a:rPr>
              <a:t> exclusivo de usar la obra, con algunas excepciones. Cuando alguien crea una obra original y la fija en un soporte físico, automáticamente se convierte en el titular de los </a:t>
            </a:r>
            <a:r>
              <a:rPr lang="es-ES" sz="5600" b="1" i="0" dirty="0">
                <a:solidFill>
                  <a:srgbClr val="202124"/>
                </a:solidFill>
                <a:effectLst/>
                <a:latin typeface="arial" panose="020B0604020202020204" pitchFamily="34" charset="0"/>
              </a:rPr>
              <a:t>derechos</a:t>
            </a:r>
            <a:r>
              <a:rPr lang="es-ES" sz="5600" b="0" i="0" dirty="0">
                <a:solidFill>
                  <a:srgbClr val="202124"/>
                </a:solidFill>
                <a:effectLst/>
                <a:latin typeface="arial" panose="020B0604020202020204" pitchFamily="34" charset="0"/>
              </a:rPr>
              <a:t> de </a:t>
            </a:r>
            <a:r>
              <a:rPr lang="es-ES" sz="5600" b="1" i="0" dirty="0">
                <a:solidFill>
                  <a:srgbClr val="202124"/>
                </a:solidFill>
                <a:effectLst/>
                <a:latin typeface="arial" panose="020B0604020202020204" pitchFamily="34" charset="0"/>
              </a:rPr>
              <a:t>autor</a:t>
            </a:r>
            <a:r>
              <a:rPr lang="es-ES" sz="5600" b="0" i="0" dirty="0">
                <a:solidFill>
                  <a:srgbClr val="202124"/>
                </a:solidFill>
                <a:effectLst/>
                <a:latin typeface="arial" panose="020B0604020202020204" pitchFamily="34" charset="0"/>
              </a:rPr>
              <a:t> de dicha obra.</a:t>
            </a:r>
          </a:p>
          <a:p>
            <a:endParaRPr lang="es-CO" dirty="0"/>
          </a:p>
        </p:txBody>
      </p:sp>
    </p:spTree>
    <p:extLst>
      <p:ext uri="{BB962C8B-B14F-4D97-AF65-F5344CB8AC3E}">
        <p14:creationId xmlns:p14="http://schemas.microsoft.com/office/powerpoint/2010/main" val="353220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17217E-B4C4-62E7-E78E-5A04ED34B426}"/>
              </a:ext>
            </a:extLst>
          </p:cNvPr>
          <p:cNvSpPr>
            <a:spLocks noGrp="1"/>
          </p:cNvSpPr>
          <p:nvPr>
            <p:ph type="title"/>
          </p:nvPr>
        </p:nvSpPr>
        <p:spPr/>
        <p:txBody>
          <a:bodyPr>
            <a:normAutofit fontScale="90000"/>
          </a:bodyPr>
          <a:lstStyle/>
          <a:p>
            <a:r>
              <a:rPr lang="es-ES" b="1" i="0" cap="all" dirty="0">
                <a:solidFill>
                  <a:srgbClr val="0AAAC7"/>
                </a:solidFill>
                <a:effectLst/>
                <a:latin typeface="Arial" panose="020B0604020202020204" pitchFamily="34" charset="0"/>
              </a:rPr>
              <a:t>¿CÓMO PROTEGE LA LEGISLACIÓN LOS DERECHOS DE LOS AUTORES/AS?</a:t>
            </a:r>
            <a:br>
              <a:rPr lang="es-ES" b="1" i="0" cap="all" dirty="0">
                <a:solidFill>
                  <a:srgbClr val="0AAAC7"/>
                </a:solidFill>
                <a:effectLst/>
                <a:latin typeface="Arial" panose="020B0604020202020204" pitchFamily="34" charset="0"/>
              </a:rPr>
            </a:br>
            <a:endParaRPr lang="es-CO" dirty="0"/>
          </a:p>
        </p:txBody>
      </p:sp>
      <p:sp>
        <p:nvSpPr>
          <p:cNvPr id="5" name="Marcador de contenido 4">
            <a:extLst>
              <a:ext uri="{FF2B5EF4-FFF2-40B4-BE49-F238E27FC236}">
                <a16:creationId xmlns:a16="http://schemas.microsoft.com/office/drawing/2014/main" id="{7085ABB1-51B7-5409-BA36-976F754E2B80}"/>
              </a:ext>
            </a:extLst>
          </p:cNvPr>
          <p:cNvSpPr>
            <a:spLocks noGrp="1"/>
          </p:cNvSpPr>
          <p:nvPr>
            <p:ph sz="half" idx="2"/>
          </p:nvPr>
        </p:nvSpPr>
        <p:spPr/>
        <p:txBody>
          <a:bodyPr>
            <a:normAutofit fontScale="92500" lnSpcReduction="10000"/>
          </a:bodyPr>
          <a:lstStyle/>
          <a:p>
            <a:r>
              <a:rPr lang="es-ES" b="0" i="0" dirty="0">
                <a:solidFill>
                  <a:srgbClr val="333333"/>
                </a:solidFill>
                <a:effectLst/>
                <a:latin typeface="Arial" panose="020B0604020202020204" pitchFamily="34" charset="0"/>
              </a:rPr>
              <a:t>La legislación protege los derechos morales y económicos de los autores sobre sus obras y regula las condiciones de uso por parte del público. Esto significa que para utilizar una obra en la que los derechos de autor estén vigentes es necesario tener la autorización expresa del autor o de los titulares de los derechos. En muchos casos, el uso de una obra suele requerir una compensación económica o un pago por su uso, reproducción, distribución, comunicación pública o transformación.</a:t>
            </a:r>
            <a:endParaRPr lang="es-CO" dirty="0"/>
          </a:p>
        </p:txBody>
      </p:sp>
      <p:sp>
        <p:nvSpPr>
          <p:cNvPr id="7" name="Marcador de contenido 6">
            <a:extLst>
              <a:ext uri="{FF2B5EF4-FFF2-40B4-BE49-F238E27FC236}">
                <a16:creationId xmlns:a16="http://schemas.microsoft.com/office/drawing/2014/main" id="{CB5631D3-EDFB-2D2B-78E8-F0307511158A}"/>
              </a:ext>
            </a:extLst>
          </p:cNvPr>
          <p:cNvSpPr>
            <a:spLocks noGrp="1"/>
          </p:cNvSpPr>
          <p:nvPr>
            <p:ph sz="quarter" idx="4"/>
          </p:nvPr>
        </p:nvSpPr>
        <p:spPr/>
        <p:txBody>
          <a:bodyPr>
            <a:normAutofit fontScale="92500" lnSpcReduction="10000"/>
          </a:bodyPr>
          <a:lstStyle/>
          <a:p>
            <a:r>
              <a:rPr lang="es-ES" b="0" i="0" dirty="0">
                <a:solidFill>
                  <a:srgbClr val="333333"/>
                </a:solidFill>
                <a:effectLst/>
                <a:latin typeface="Arial" panose="020B0604020202020204" pitchFamily="34" charset="0"/>
              </a:rPr>
              <a:t>Para garantizar el bien común, favorecer la difusión del conocimiento y las actividades educativas, la actual ley de propiedad intelectual prevé ciertos límites a los derechos de autor. Esto significa que la ley contempla algunos casos en las que no es necesaria la autorización expresa del autor/a o en las que no se requiere una compensación económica por utilizar una obra en determinadas condiciones. Estos casos son los llamados “</a:t>
            </a:r>
            <a:r>
              <a:rPr lang="es-ES" b="0" i="0" dirty="0" err="1">
                <a:solidFill>
                  <a:srgbClr val="333333"/>
                </a:solidFill>
                <a:effectLst/>
                <a:latin typeface="Arial" panose="020B0604020202020204" pitchFamily="34" charset="0"/>
              </a:rPr>
              <a:t>lÍmites</a:t>
            </a:r>
            <a:r>
              <a:rPr lang="es-ES" b="0" i="0" dirty="0">
                <a:solidFill>
                  <a:srgbClr val="333333"/>
                </a:solidFill>
                <a:effectLst/>
                <a:latin typeface="Arial" panose="020B0604020202020204" pitchFamily="34" charset="0"/>
              </a:rPr>
              <a:t>” o “excepciones” al derecho exclusivo del autor a explotar su obra.</a:t>
            </a:r>
            <a:endParaRPr lang="es-CO" dirty="0"/>
          </a:p>
        </p:txBody>
      </p:sp>
    </p:spTree>
    <p:extLst>
      <p:ext uri="{BB962C8B-B14F-4D97-AF65-F5344CB8AC3E}">
        <p14:creationId xmlns:p14="http://schemas.microsoft.com/office/powerpoint/2010/main" val="391370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961F47-17D1-2706-4D27-06F05C77FAC7}"/>
              </a:ext>
            </a:extLst>
          </p:cNvPr>
          <p:cNvSpPr>
            <a:spLocks noGrp="1"/>
          </p:cNvSpPr>
          <p:nvPr>
            <p:ph type="title"/>
          </p:nvPr>
        </p:nvSpPr>
        <p:spPr>
          <a:xfrm>
            <a:off x="1402079" y="2175938"/>
            <a:ext cx="9530081" cy="2386251"/>
          </a:xfrm>
        </p:spPr>
        <p:txBody>
          <a:bodyPr>
            <a:normAutofit/>
          </a:bodyPr>
          <a:lstStyle/>
          <a:p>
            <a:r>
              <a:rPr lang="es-ES" sz="4000" b="1" i="0" cap="all" dirty="0">
                <a:solidFill>
                  <a:srgbClr val="0AAAC7"/>
                </a:solidFill>
                <a:effectLst/>
                <a:latin typeface="Arial" panose="020B0604020202020204" pitchFamily="34" charset="0"/>
              </a:rPr>
              <a:t>¿CUÁLES SON LAS EXCEPCIONES O LÍMITES A LOS DERECHOS DE AUTOR?</a:t>
            </a:r>
            <a:br>
              <a:rPr lang="es-ES" sz="4000" b="1" i="0" cap="all" dirty="0">
                <a:solidFill>
                  <a:srgbClr val="0AAAC7"/>
                </a:solidFill>
                <a:effectLst/>
                <a:latin typeface="Arial" panose="020B0604020202020204" pitchFamily="34" charset="0"/>
              </a:rPr>
            </a:br>
            <a:endParaRPr lang="es-CO" sz="4000" dirty="0"/>
          </a:p>
        </p:txBody>
      </p:sp>
      <p:sp>
        <p:nvSpPr>
          <p:cNvPr id="4" name="Marcador de contenido 3">
            <a:extLst>
              <a:ext uri="{FF2B5EF4-FFF2-40B4-BE49-F238E27FC236}">
                <a16:creationId xmlns:a16="http://schemas.microsoft.com/office/drawing/2014/main" id="{61BAF627-7E56-F691-5872-246BE0F98D84}"/>
              </a:ext>
            </a:extLst>
          </p:cNvPr>
          <p:cNvSpPr>
            <a:spLocks noGrp="1"/>
          </p:cNvSpPr>
          <p:nvPr>
            <p:ph type="body" idx="1"/>
          </p:nvPr>
        </p:nvSpPr>
        <p:spPr/>
        <p:txBody>
          <a:bodyPr>
            <a:normAutofit fontScale="77500" lnSpcReduction="20000"/>
          </a:bodyPr>
          <a:lstStyle/>
          <a:p>
            <a:r>
              <a:rPr lang="es-ES" b="0" i="0" dirty="0">
                <a:solidFill>
                  <a:srgbClr val="202124"/>
                </a:solidFill>
                <a:effectLst/>
                <a:latin typeface="arial" panose="020B0604020202020204" pitchFamily="34" charset="0"/>
              </a:rPr>
              <a:t>Son aquellos casos en </a:t>
            </a:r>
            <a:r>
              <a:rPr lang="es-ES" b="1" i="0" dirty="0">
                <a:solidFill>
                  <a:srgbClr val="202124"/>
                </a:solidFill>
                <a:effectLst/>
                <a:latin typeface="arial" panose="020B0604020202020204" pitchFamily="34" charset="0"/>
              </a:rPr>
              <a:t>que</a:t>
            </a:r>
            <a:r>
              <a:rPr lang="es-ES" b="0" i="0" dirty="0">
                <a:solidFill>
                  <a:srgbClr val="202124"/>
                </a:solidFill>
                <a:effectLst/>
                <a:latin typeface="arial" panose="020B0604020202020204" pitchFamily="34" charset="0"/>
              </a:rPr>
              <a:t> las obras protegidas por el </a:t>
            </a:r>
            <a:r>
              <a:rPr lang="es-ES" b="1" i="0" dirty="0">
                <a:solidFill>
                  <a:srgbClr val="202124"/>
                </a:solidFill>
                <a:effectLst/>
                <a:latin typeface="arial" panose="020B0604020202020204" pitchFamily="34" charset="0"/>
              </a:rPr>
              <a:t>derecho de autor</a:t>
            </a:r>
            <a:r>
              <a:rPr lang="es-ES" b="0" i="0" dirty="0">
                <a:solidFill>
                  <a:srgbClr val="202124"/>
                </a:solidFill>
                <a:effectLst/>
                <a:latin typeface="arial" panose="020B0604020202020204" pitchFamily="34" charset="0"/>
              </a:rPr>
              <a:t>, pueden ser objeto de determinados usos </a:t>
            </a:r>
            <a:r>
              <a:rPr lang="es-ES" b="1" i="0" dirty="0">
                <a:solidFill>
                  <a:srgbClr val="202124"/>
                </a:solidFill>
                <a:effectLst/>
                <a:latin typeface="arial" panose="020B0604020202020204" pitchFamily="34" charset="0"/>
              </a:rPr>
              <a:t>que</a:t>
            </a:r>
            <a:r>
              <a:rPr lang="es-ES" b="0" i="0" dirty="0">
                <a:solidFill>
                  <a:srgbClr val="202124"/>
                </a:solidFill>
                <a:effectLst/>
                <a:latin typeface="arial" panose="020B0604020202020204" pitchFamily="34" charset="0"/>
              </a:rPr>
              <a:t> no requieren la previa expresa autorización del </a:t>
            </a:r>
            <a:r>
              <a:rPr lang="es-ES" b="1" i="0" dirty="0">
                <a:solidFill>
                  <a:srgbClr val="202124"/>
                </a:solidFill>
                <a:effectLst/>
                <a:latin typeface="arial" panose="020B0604020202020204" pitchFamily="34" charset="0"/>
              </a:rPr>
              <a:t>autor</a:t>
            </a:r>
            <a:r>
              <a:rPr lang="es-ES" b="0" i="0" dirty="0">
                <a:solidFill>
                  <a:srgbClr val="202124"/>
                </a:solidFill>
                <a:effectLst/>
                <a:latin typeface="arial" panose="020B0604020202020204" pitchFamily="34" charset="0"/>
              </a:rPr>
              <a:t> o su derechohabiente, ni el pago de una remuneración.</a:t>
            </a:r>
            <a:endParaRPr lang="es-CO" dirty="0"/>
          </a:p>
        </p:txBody>
      </p:sp>
    </p:spTree>
    <p:extLst>
      <p:ext uri="{BB962C8B-B14F-4D97-AF65-F5344CB8AC3E}">
        <p14:creationId xmlns:p14="http://schemas.microsoft.com/office/powerpoint/2010/main" val="533456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FECB96-EA1A-4312-BA74-492A4EE8A72F}"/>
              </a:ext>
            </a:extLst>
          </p:cNvPr>
          <p:cNvSpPr>
            <a:spLocks noGrp="1"/>
          </p:cNvSpPr>
          <p:nvPr>
            <p:ph type="ctrTitle"/>
          </p:nvPr>
        </p:nvSpPr>
        <p:spPr/>
        <p:txBody>
          <a:bodyPr>
            <a:normAutofit fontScale="90000"/>
          </a:bodyPr>
          <a:lstStyle/>
          <a:p>
            <a:r>
              <a:rPr lang="es-ES" b="1" i="0" cap="all" dirty="0">
                <a:solidFill>
                  <a:srgbClr val="0AAAC7"/>
                </a:solidFill>
                <a:effectLst/>
                <a:latin typeface="Arial" panose="020B0604020202020204" pitchFamily="34" charset="0"/>
              </a:rPr>
              <a:t>¿QUÉ ES EL DOMINIO PÚBLICO?</a:t>
            </a:r>
            <a:br>
              <a:rPr lang="es-ES" b="1" i="0" cap="all" dirty="0">
                <a:solidFill>
                  <a:srgbClr val="0AAAC7"/>
                </a:solidFill>
                <a:effectLst/>
                <a:latin typeface="Arial" panose="020B0604020202020204" pitchFamily="34" charset="0"/>
              </a:rPr>
            </a:br>
            <a:endParaRPr lang="es-CO" dirty="0"/>
          </a:p>
        </p:txBody>
      </p:sp>
      <p:sp>
        <p:nvSpPr>
          <p:cNvPr id="4" name="Marcador de contenido 3">
            <a:extLst>
              <a:ext uri="{FF2B5EF4-FFF2-40B4-BE49-F238E27FC236}">
                <a16:creationId xmlns:a16="http://schemas.microsoft.com/office/drawing/2014/main" id="{676163B5-8EDE-9BF0-1D81-55C607AC0CAC}"/>
              </a:ext>
            </a:extLst>
          </p:cNvPr>
          <p:cNvSpPr>
            <a:spLocks noGrp="1"/>
          </p:cNvSpPr>
          <p:nvPr>
            <p:ph type="subTitle" idx="1"/>
          </p:nvPr>
        </p:nvSpPr>
        <p:spPr/>
        <p:txBody>
          <a:bodyPr>
            <a:normAutofit fontScale="85000" lnSpcReduction="20000"/>
          </a:bodyPr>
          <a:lstStyle/>
          <a:p>
            <a:r>
              <a:rPr lang="es-ES" b="0" i="0" dirty="0">
                <a:solidFill>
                  <a:srgbClr val="202124"/>
                </a:solidFill>
                <a:effectLst/>
                <a:latin typeface="arial" panose="020B0604020202020204" pitchFamily="34" charset="0"/>
              </a:rPr>
              <a:t> El </a:t>
            </a:r>
            <a:r>
              <a:rPr lang="es-ES" b="1" i="0" dirty="0">
                <a:solidFill>
                  <a:srgbClr val="202124"/>
                </a:solidFill>
                <a:effectLst/>
                <a:latin typeface="arial" panose="020B0604020202020204" pitchFamily="34" charset="0"/>
              </a:rPr>
              <a:t>dominio público</a:t>
            </a:r>
            <a:r>
              <a:rPr lang="es-ES" b="0" i="0" dirty="0">
                <a:solidFill>
                  <a:srgbClr val="202124"/>
                </a:solidFill>
                <a:effectLst/>
                <a:latin typeface="arial" panose="020B0604020202020204" pitchFamily="34" charset="0"/>
              </a:rPr>
              <a:t> lo constituyen todas las obras que no están protegidas por el derecho de autor y que por lo tanto pueden ser utilizadas sin permiso o sin tener que pagar al autor original.</a:t>
            </a:r>
            <a:endParaRPr lang="es-CO" dirty="0"/>
          </a:p>
        </p:txBody>
      </p:sp>
    </p:spTree>
    <p:extLst>
      <p:ext uri="{BB962C8B-B14F-4D97-AF65-F5344CB8AC3E}">
        <p14:creationId xmlns:p14="http://schemas.microsoft.com/office/powerpoint/2010/main" val="1055087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30</TotalTime>
  <Words>1820</Words>
  <Application>Microsoft Office PowerPoint</Application>
  <PresentationFormat>Panorámica</PresentationFormat>
  <Paragraphs>63</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Arial</vt:lpstr>
      <vt:lpstr>Century Gothic</vt:lpstr>
      <vt:lpstr>Garamond</vt:lpstr>
      <vt:lpstr>Savon</vt:lpstr>
      <vt:lpstr>Derechos De autor Y Propiedad Intelectual </vt:lpstr>
      <vt:lpstr>¿QUÉ ES LA PROPIEDAD INTELECTUAL? </vt:lpstr>
      <vt:lpstr>¿A QUIÉN CORRESPONDE LA PROPIEDAD INTELECTUAL DE UNA OBRA? </vt:lpstr>
      <vt:lpstr>¿QUÉ NORMATIVA EXISTE SOBRE PROPIEDAD INTELECTUAL? </vt:lpstr>
      <vt:lpstr>¿QUÉ PROTEGE LA PROPIEDAD INTELECTUAL A TRAVÉS DE LOS DERECHOS DE AUTOR? </vt:lpstr>
      <vt:lpstr>¿QUÉ SON LOS DERECHOS DE AUTOR? </vt:lpstr>
      <vt:lpstr>¿CÓMO PROTEGE LA LEGISLACIÓN LOS DERECHOS DE LOS AUTORES/AS? </vt:lpstr>
      <vt:lpstr>¿CUÁLES SON LAS EXCEPCIONES O LÍMITES A LOS DERECHOS DE AUTOR? </vt:lpstr>
      <vt:lpstr>¿QUÉ ES EL DOMINIO PÚBLICO? </vt:lpstr>
      <vt:lpstr>¿QUÉ ES REPRODUCIR UNA OBRA? </vt:lpstr>
      <vt:lpstr>¿QUÉ ES DISTRIBUIR UNA OBRA? </vt:lpstr>
      <vt:lpstr>Presentación de PowerPoint</vt:lpstr>
      <vt:lpstr>¿QUÉ ES TRANSFORMAR DE UNA OBRA? </vt:lpstr>
      <vt:lpstr>Presentación de PowerPoint</vt:lpstr>
      <vt:lpstr>¿QUÉ ES EL COPYLEFT? </vt:lpstr>
      <vt:lpstr>¿QUÉ SON LAS LICENCIAS LIBRES? </vt:lpstr>
      <vt:lpstr> ¿QUÉ SON LAS LICENCIAS CREATIVE COMMONS? </vt:lpstr>
      <vt:lpstr>CONDICIONES BÁSICAS </vt:lpstr>
      <vt:lpstr>TIPOS DE LICENCIA CC </vt:lpstr>
      <vt:lpstr>TIPOS DE LICENCIA CC </vt:lpstr>
      <vt:lpstr>CÓMO USAR LAS LICENCIAS CREATIVE COMMONS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Derechos De autor Y Propiedad Intelectual </dc:title>
  <dc:creator>María José Álvarez Ortega</dc:creator>
  <cp:lastModifiedBy>María José Álvarez Ortega</cp:lastModifiedBy>
  <cp:revision>1</cp:revision>
  <dcterms:created xsi:type="dcterms:W3CDTF">2022-10-07T00:20:23Z</dcterms:created>
  <dcterms:modified xsi:type="dcterms:W3CDTF">2022-10-07T00:51:05Z</dcterms:modified>
</cp:coreProperties>
</file>