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ía José Álvarez Ortega" userId="e4308a4a64bc604b" providerId="LiveId" clId="{45936162-A2DD-43B2-B6DD-185F4B979426}"/>
    <pc:docChg chg="modSld modMainMaster">
      <pc:chgData name="María José Álvarez Ortega" userId="e4308a4a64bc604b" providerId="LiveId" clId="{45936162-A2DD-43B2-B6DD-185F4B979426}" dt="2022-04-28T00:22:09.779" v="18"/>
      <pc:docMkLst>
        <pc:docMk/>
      </pc:docMkLst>
      <pc:sldChg chg="modTransition modAnim">
        <pc:chgData name="María José Álvarez Ortega" userId="e4308a4a64bc604b" providerId="LiveId" clId="{45936162-A2DD-43B2-B6DD-185F4B979426}" dt="2022-04-28T00:22:09.779" v="18"/>
        <pc:sldMkLst>
          <pc:docMk/>
          <pc:sldMk cId="2320624997" sldId="256"/>
        </pc:sldMkLst>
      </pc:sldChg>
      <pc:sldChg chg="modTransition">
        <pc:chgData name="María José Álvarez Ortega" userId="e4308a4a64bc604b" providerId="LiveId" clId="{45936162-A2DD-43B2-B6DD-185F4B979426}" dt="2022-04-28T00:20:50.771" v="1"/>
        <pc:sldMkLst>
          <pc:docMk/>
          <pc:sldMk cId="2552867418" sldId="259"/>
        </pc:sldMkLst>
      </pc:sldChg>
      <pc:sldChg chg="modTransition">
        <pc:chgData name="María José Álvarez Ortega" userId="e4308a4a64bc604b" providerId="LiveId" clId="{45936162-A2DD-43B2-B6DD-185F4B979426}" dt="2022-04-28T00:20:50.771" v="1"/>
        <pc:sldMkLst>
          <pc:docMk/>
          <pc:sldMk cId="2754743475" sldId="262"/>
        </pc:sldMkLst>
      </pc:sldChg>
      <pc:sldChg chg="modTransition">
        <pc:chgData name="María José Álvarez Ortega" userId="e4308a4a64bc604b" providerId="LiveId" clId="{45936162-A2DD-43B2-B6DD-185F4B979426}" dt="2022-04-28T00:20:50.771" v="1"/>
        <pc:sldMkLst>
          <pc:docMk/>
          <pc:sldMk cId="2398893010" sldId="263"/>
        </pc:sldMkLst>
      </pc:sldChg>
      <pc:sldChg chg="modTransition">
        <pc:chgData name="María José Álvarez Ortega" userId="e4308a4a64bc604b" providerId="LiveId" clId="{45936162-A2DD-43B2-B6DD-185F4B979426}" dt="2022-04-28T00:20:50.771" v="1"/>
        <pc:sldMkLst>
          <pc:docMk/>
          <pc:sldMk cId="2320414553" sldId="264"/>
        </pc:sldMkLst>
      </pc:sldChg>
      <pc:sldChg chg="modTransition">
        <pc:chgData name="María José Álvarez Ortega" userId="e4308a4a64bc604b" providerId="LiveId" clId="{45936162-A2DD-43B2-B6DD-185F4B979426}" dt="2022-04-28T00:20:50.771" v="1"/>
        <pc:sldMkLst>
          <pc:docMk/>
          <pc:sldMk cId="3499210866" sldId="265"/>
        </pc:sldMkLst>
      </pc:sldChg>
      <pc:sldChg chg="modTransition">
        <pc:chgData name="María José Álvarez Ortega" userId="e4308a4a64bc604b" providerId="LiveId" clId="{45936162-A2DD-43B2-B6DD-185F4B979426}" dt="2022-04-28T00:20:50.771" v="1"/>
        <pc:sldMkLst>
          <pc:docMk/>
          <pc:sldMk cId="480480969" sldId="266"/>
        </pc:sldMkLst>
      </pc:sldChg>
      <pc:sldChg chg="modTransition">
        <pc:chgData name="María José Álvarez Ortega" userId="e4308a4a64bc604b" providerId="LiveId" clId="{45936162-A2DD-43B2-B6DD-185F4B979426}" dt="2022-04-28T00:20:50.771" v="1"/>
        <pc:sldMkLst>
          <pc:docMk/>
          <pc:sldMk cId="1358835496" sldId="267"/>
        </pc:sldMkLst>
      </pc:sldChg>
      <pc:sldChg chg="modTransition">
        <pc:chgData name="María José Álvarez Ortega" userId="e4308a4a64bc604b" providerId="LiveId" clId="{45936162-A2DD-43B2-B6DD-185F4B979426}" dt="2022-04-28T00:20:50.771" v="1"/>
        <pc:sldMkLst>
          <pc:docMk/>
          <pc:sldMk cId="1294652770" sldId="268"/>
        </pc:sldMkLst>
      </pc:sldChg>
      <pc:sldChg chg="modTransition">
        <pc:chgData name="María José Álvarez Ortega" userId="e4308a4a64bc604b" providerId="LiveId" clId="{45936162-A2DD-43B2-B6DD-185F4B979426}" dt="2022-04-28T00:20:50.771" v="1"/>
        <pc:sldMkLst>
          <pc:docMk/>
          <pc:sldMk cId="2963177200" sldId="269"/>
        </pc:sldMkLst>
      </pc:sldChg>
      <pc:sldChg chg="modTransition">
        <pc:chgData name="María José Álvarez Ortega" userId="e4308a4a64bc604b" providerId="LiveId" clId="{45936162-A2DD-43B2-B6DD-185F4B979426}" dt="2022-04-28T00:20:50.771" v="1"/>
        <pc:sldMkLst>
          <pc:docMk/>
          <pc:sldMk cId="856390930" sldId="270"/>
        </pc:sldMkLst>
      </pc:sldChg>
      <pc:sldChg chg="modTransition">
        <pc:chgData name="María José Álvarez Ortega" userId="e4308a4a64bc604b" providerId="LiveId" clId="{45936162-A2DD-43B2-B6DD-185F4B979426}" dt="2022-04-28T00:20:50.771" v="1"/>
        <pc:sldMkLst>
          <pc:docMk/>
          <pc:sldMk cId="1414420720" sldId="271"/>
        </pc:sldMkLst>
      </pc:sldChg>
      <pc:sldChg chg="modTransition">
        <pc:chgData name="María José Álvarez Ortega" userId="e4308a4a64bc604b" providerId="LiveId" clId="{45936162-A2DD-43B2-B6DD-185F4B979426}" dt="2022-04-28T00:20:50.771" v="1"/>
        <pc:sldMkLst>
          <pc:docMk/>
          <pc:sldMk cId="3669423476" sldId="272"/>
        </pc:sldMkLst>
      </pc:sldChg>
      <pc:sldChg chg="modTransition">
        <pc:chgData name="María José Álvarez Ortega" userId="e4308a4a64bc604b" providerId="LiveId" clId="{45936162-A2DD-43B2-B6DD-185F4B979426}" dt="2022-04-28T00:20:50.771" v="1"/>
        <pc:sldMkLst>
          <pc:docMk/>
          <pc:sldMk cId="1395607624" sldId="273"/>
        </pc:sldMkLst>
      </pc:sldChg>
      <pc:sldMasterChg chg="modTransition modSldLayout">
        <pc:chgData name="María José Álvarez Ortega" userId="e4308a4a64bc604b" providerId="LiveId" clId="{45936162-A2DD-43B2-B6DD-185F4B979426}" dt="2022-04-28T00:20:50.771" v="1"/>
        <pc:sldMasterMkLst>
          <pc:docMk/>
          <pc:sldMasterMk cId="2665452767" sldId="2147483696"/>
        </pc:sldMasterMkLst>
        <pc:sldLayoutChg chg="modTransition">
          <pc:chgData name="María José Álvarez Ortega" userId="e4308a4a64bc604b" providerId="LiveId" clId="{45936162-A2DD-43B2-B6DD-185F4B979426}" dt="2022-04-28T00:20:50.771" v="1"/>
          <pc:sldLayoutMkLst>
            <pc:docMk/>
            <pc:sldMasterMk cId="2665452767" sldId="2147483696"/>
            <pc:sldLayoutMk cId="792468612" sldId="2147483697"/>
          </pc:sldLayoutMkLst>
        </pc:sldLayoutChg>
        <pc:sldLayoutChg chg="modTransition">
          <pc:chgData name="María José Álvarez Ortega" userId="e4308a4a64bc604b" providerId="LiveId" clId="{45936162-A2DD-43B2-B6DD-185F4B979426}" dt="2022-04-28T00:20:50.771" v="1"/>
          <pc:sldLayoutMkLst>
            <pc:docMk/>
            <pc:sldMasterMk cId="2665452767" sldId="2147483696"/>
            <pc:sldLayoutMk cId="399241419" sldId="2147483698"/>
          </pc:sldLayoutMkLst>
        </pc:sldLayoutChg>
        <pc:sldLayoutChg chg="modTransition">
          <pc:chgData name="María José Álvarez Ortega" userId="e4308a4a64bc604b" providerId="LiveId" clId="{45936162-A2DD-43B2-B6DD-185F4B979426}" dt="2022-04-28T00:20:50.771" v="1"/>
          <pc:sldLayoutMkLst>
            <pc:docMk/>
            <pc:sldMasterMk cId="2665452767" sldId="2147483696"/>
            <pc:sldLayoutMk cId="3769007228" sldId="2147483699"/>
          </pc:sldLayoutMkLst>
        </pc:sldLayoutChg>
        <pc:sldLayoutChg chg="modTransition">
          <pc:chgData name="María José Álvarez Ortega" userId="e4308a4a64bc604b" providerId="LiveId" clId="{45936162-A2DD-43B2-B6DD-185F4B979426}" dt="2022-04-28T00:20:50.771" v="1"/>
          <pc:sldLayoutMkLst>
            <pc:docMk/>
            <pc:sldMasterMk cId="2665452767" sldId="2147483696"/>
            <pc:sldLayoutMk cId="52597523" sldId="2147483700"/>
          </pc:sldLayoutMkLst>
        </pc:sldLayoutChg>
        <pc:sldLayoutChg chg="modTransition">
          <pc:chgData name="María José Álvarez Ortega" userId="e4308a4a64bc604b" providerId="LiveId" clId="{45936162-A2DD-43B2-B6DD-185F4B979426}" dt="2022-04-28T00:20:50.771" v="1"/>
          <pc:sldLayoutMkLst>
            <pc:docMk/>
            <pc:sldMasterMk cId="2665452767" sldId="2147483696"/>
            <pc:sldLayoutMk cId="3875901911" sldId="2147483701"/>
          </pc:sldLayoutMkLst>
        </pc:sldLayoutChg>
        <pc:sldLayoutChg chg="modTransition">
          <pc:chgData name="María José Álvarez Ortega" userId="e4308a4a64bc604b" providerId="LiveId" clId="{45936162-A2DD-43B2-B6DD-185F4B979426}" dt="2022-04-28T00:20:50.771" v="1"/>
          <pc:sldLayoutMkLst>
            <pc:docMk/>
            <pc:sldMasterMk cId="2665452767" sldId="2147483696"/>
            <pc:sldLayoutMk cId="1993481319" sldId="2147483702"/>
          </pc:sldLayoutMkLst>
        </pc:sldLayoutChg>
        <pc:sldLayoutChg chg="modTransition">
          <pc:chgData name="María José Álvarez Ortega" userId="e4308a4a64bc604b" providerId="LiveId" clId="{45936162-A2DD-43B2-B6DD-185F4B979426}" dt="2022-04-28T00:20:50.771" v="1"/>
          <pc:sldLayoutMkLst>
            <pc:docMk/>
            <pc:sldMasterMk cId="2665452767" sldId="2147483696"/>
            <pc:sldLayoutMk cId="3265877346" sldId="2147483703"/>
          </pc:sldLayoutMkLst>
        </pc:sldLayoutChg>
        <pc:sldLayoutChg chg="modTransition">
          <pc:chgData name="María José Álvarez Ortega" userId="e4308a4a64bc604b" providerId="LiveId" clId="{45936162-A2DD-43B2-B6DD-185F4B979426}" dt="2022-04-28T00:20:50.771" v="1"/>
          <pc:sldLayoutMkLst>
            <pc:docMk/>
            <pc:sldMasterMk cId="2665452767" sldId="2147483696"/>
            <pc:sldLayoutMk cId="1505946855" sldId="2147483704"/>
          </pc:sldLayoutMkLst>
        </pc:sldLayoutChg>
        <pc:sldLayoutChg chg="modTransition">
          <pc:chgData name="María José Álvarez Ortega" userId="e4308a4a64bc604b" providerId="LiveId" clId="{45936162-A2DD-43B2-B6DD-185F4B979426}" dt="2022-04-28T00:20:50.771" v="1"/>
          <pc:sldLayoutMkLst>
            <pc:docMk/>
            <pc:sldMasterMk cId="2665452767" sldId="2147483696"/>
            <pc:sldLayoutMk cId="2561263220" sldId="2147483705"/>
          </pc:sldLayoutMkLst>
        </pc:sldLayoutChg>
        <pc:sldLayoutChg chg="modTransition">
          <pc:chgData name="María José Álvarez Ortega" userId="e4308a4a64bc604b" providerId="LiveId" clId="{45936162-A2DD-43B2-B6DD-185F4B979426}" dt="2022-04-28T00:20:50.771" v="1"/>
          <pc:sldLayoutMkLst>
            <pc:docMk/>
            <pc:sldMasterMk cId="2665452767" sldId="2147483696"/>
            <pc:sldLayoutMk cId="960667016" sldId="2147483706"/>
          </pc:sldLayoutMkLst>
        </pc:sldLayoutChg>
        <pc:sldLayoutChg chg="modTransition">
          <pc:chgData name="María José Álvarez Ortega" userId="e4308a4a64bc604b" providerId="LiveId" clId="{45936162-A2DD-43B2-B6DD-185F4B979426}" dt="2022-04-28T00:20:50.771" v="1"/>
          <pc:sldLayoutMkLst>
            <pc:docMk/>
            <pc:sldMasterMk cId="2665452767" sldId="2147483696"/>
            <pc:sldLayoutMk cId="482469727" sldId="2147483707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56BD-F3BC-462B-86E7-74E30EA5206B}" type="datetimeFigureOut">
              <a:rPr lang="es-CO" smtClean="0"/>
              <a:t>27/04/2022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95E8-60DE-4BDB-8D94-176C48519E3B}" type="slidenum">
              <a:rPr lang="es-CO" smtClean="0"/>
              <a:t>‹Nº›</a:t>
            </a:fld>
            <a:endParaRPr lang="es-CO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468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/>
        <p:sndAc>
          <p:stSnd>
            <p:snd r:embed="rId1" name="bomb.wav"/>
          </p:stSnd>
        </p:sndAc>
      </p:transition>
    </mc:Choice>
    <mc:Fallback>
      <p:transition spd="slow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56BD-F3BC-462B-86E7-74E30EA5206B}" type="datetimeFigureOut">
              <a:rPr lang="es-CO" smtClean="0"/>
              <a:t>27/04/2022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95E8-60DE-4BDB-8D94-176C48519E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0667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/>
        <p:sndAc>
          <p:stSnd>
            <p:snd r:embed="rId1" name="bomb.wav"/>
          </p:stSnd>
        </p:sndAc>
      </p:transition>
    </mc:Choice>
    <mc:Fallback>
      <p:transition spd="slow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56BD-F3BC-462B-86E7-74E30EA5206B}" type="datetimeFigureOut">
              <a:rPr lang="es-CO" smtClean="0"/>
              <a:t>27/04/2022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95E8-60DE-4BDB-8D94-176C48519E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82469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/>
        <p:sndAc>
          <p:stSnd>
            <p:snd r:embed="rId1" name="bomb.wav"/>
          </p:stSnd>
        </p:sndAc>
      </p:transition>
    </mc:Choice>
    <mc:Fallback>
      <p:transition spd="slow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56BD-F3BC-462B-86E7-74E30EA5206B}" type="datetimeFigureOut">
              <a:rPr lang="es-CO" smtClean="0"/>
              <a:t>27/04/2022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95E8-60DE-4BDB-8D94-176C48519E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9241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/>
        <p:sndAc>
          <p:stSnd>
            <p:snd r:embed="rId1" name="bomb.wav"/>
          </p:stSnd>
        </p:sndAc>
      </p:transition>
    </mc:Choice>
    <mc:Fallback>
      <p:transition spd="slow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56BD-F3BC-462B-86E7-74E30EA5206B}" type="datetimeFigureOut">
              <a:rPr lang="es-CO" smtClean="0"/>
              <a:t>27/04/2022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95E8-60DE-4BDB-8D94-176C48519E3B}" type="slidenum">
              <a:rPr lang="es-CO" smtClean="0"/>
              <a:t>‹Nº›</a:t>
            </a:fld>
            <a:endParaRPr lang="es-CO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007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/>
        <p:sndAc>
          <p:stSnd>
            <p:snd r:embed="rId1" name="bomb.wav"/>
          </p:stSnd>
        </p:sndAc>
      </p:transition>
    </mc:Choice>
    <mc:Fallback>
      <p:transition spd="slow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56BD-F3BC-462B-86E7-74E30EA5206B}" type="datetimeFigureOut">
              <a:rPr lang="es-CO" smtClean="0"/>
              <a:t>27/04/2022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95E8-60DE-4BDB-8D94-176C48519E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597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/>
        <p:sndAc>
          <p:stSnd>
            <p:snd r:embed="rId1" name="bomb.wav"/>
          </p:stSnd>
        </p:sndAc>
      </p:transition>
    </mc:Choice>
    <mc:Fallback>
      <p:transition spd="slow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56BD-F3BC-462B-86E7-74E30EA5206B}" type="datetimeFigureOut">
              <a:rPr lang="es-CO" smtClean="0"/>
              <a:t>27/04/2022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95E8-60DE-4BDB-8D94-176C48519E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5901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/>
        <p:sndAc>
          <p:stSnd>
            <p:snd r:embed="rId1" name="bomb.wav"/>
          </p:stSnd>
        </p:sndAc>
      </p:transition>
    </mc:Choice>
    <mc:Fallback>
      <p:transition spd="slow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56BD-F3BC-462B-86E7-74E30EA5206B}" type="datetimeFigureOut">
              <a:rPr lang="es-CO" smtClean="0"/>
              <a:t>27/04/2022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95E8-60DE-4BDB-8D94-176C48519E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93481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/>
        <p:sndAc>
          <p:stSnd>
            <p:snd r:embed="rId1" name="bomb.wav"/>
          </p:stSnd>
        </p:sndAc>
      </p:transition>
    </mc:Choice>
    <mc:Fallback>
      <p:transition spd="slow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56BD-F3BC-462B-86E7-74E30EA5206B}" type="datetimeFigureOut">
              <a:rPr lang="es-CO" smtClean="0"/>
              <a:t>27/04/2022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95E8-60DE-4BDB-8D94-176C48519E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5877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/>
        <p:sndAc>
          <p:stSnd>
            <p:snd r:embed="rId1" name="bomb.wav"/>
          </p:stSnd>
        </p:sndAc>
      </p:transition>
    </mc:Choice>
    <mc:Fallback>
      <p:transition spd="slow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4A256BD-F3BC-462B-86E7-74E30EA5206B}" type="datetimeFigureOut">
              <a:rPr lang="es-CO" smtClean="0"/>
              <a:t>27/04/2022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6295E8-60DE-4BDB-8D94-176C48519E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5946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/>
        <p:sndAc>
          <p:stSnd>
            <p:snd r:embed="rId1" name="bomb.wav"/>
          </p:stSnd>
        </p:sndAc>
      </p:transition>
    </mc:Choice>
    <mc:Fallback>
      <p:transition spd="slow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3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56BD-F3BC-462B-86E7-74E30EA5206B}" type="datetimeFigureOut">
              <a:rPr lang="es-CO" smtClean="0"/>
              <a:t>27/04/2022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95E8-60DE-4BDB-8D94-176C48519E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1263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/>
        <p:sndAc>
          <p:stSnd>
            <p:snd r:embed="rId1" name="bomb.wav"/>
          </p:stSnd>
        </p:sndAc>
      </p:transition>
    </mc:Choice>
    <mc:Fallback>
      <p:transition spd="slow">
        <p:fade/>
        <p:sndAc>
          <p:stSnd>
            <p:snd r:embed="rId1" name="bomb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4A256BD-F3BC-462B-86E7-74E30EA5206B}" type="datetimeFigureOut">
              <a:rPr lang="es-CO" smtClean="0"/>
              <a:t>27/04/2022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16295E8-60DE-4BDB-8D94-176C48519E3B}" type="slidenum">
              <a:rPr lang="es-CO" smtClean="0"/>
              <a:t>‹Nº›</a:t>
            </a:fld>
            <a:endParaRPr lang="es-CO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45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slow" p14:dur="900">
        <p14:warp/>
        <p:sndAc>
          <p:stSnd>
            <p:snd r:embed="rId13" name="bomb.wav"/>
          </p:stSnd>
        </p:sndAc>
      </p:transition>
    </mc:Choice>
    <mc:Fallback>
      <p:transition spd="slow">
        <p:fade/>
        <p:sndAc>
          <p:stSnd>
            <p:snd r:embed="rId13" name="bomb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adioacktiva.com/" TargetMode="External"/><Relationship Id="rId3" Type="http://schemas.openxmlformats.org/officeDocument/2006/relationships/hyperlink" Target="https://www.bluradio.com/" TargetMode="External"/><Relationship Id="rId7" Type="http://schemas.openxmlformats.org/officeDocument/2006/relationships/hyperlink" Target="https://www.lafm.com.co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radionica.rocks/en-vivo/radionica" TargetMode="External"/><Relationship Id="rId5" Type="http://schemas.openxmlformats.org/officeDocument/2006/relationships/hyperlink" Target="https://www.rtvc.gov.co/tags/la-senal-de-la-manana" TargetMode="External"/><Relationship Id="rId4" Type="http://schemas.openxmlformats.org/officeDocument/2006/relationships/hyperlink" Target="https://www.rcnradio.com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2.m4a"/><Relationship Id="rId7" Type="http://schemas.openxmlformats.org/officeDocument/2006/relationships/image" Target="../media/image13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2.m4a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dionica.rocks/programas/dias-de-radio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FF1448-2958-4056-81F9-F048AA469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0715" y="632506"/>
            <a:ext cx="9144000" cy="2415494"/>
          </a:xfrm>
          <a:custGeom>
            <a:avLst/>
            <a:gdLst>
              <a:gd name="connsiteX0" fmla="*/ 0 w 9144000"/>
              <a:gd name="connsiteY0" fmla="*/ 0 h 2415494"/>
              <a:gd name="connsiteX1" fmla="*/ 297180 w 9144000"/>
              <a:gd name="connsiteY1" fmla="*/ 0 h 2415494"/>
              <a:gd name="connsiteX2" fmla="*/ 777240 w 9144000"/>
              <a:gd name="connsiteY2" fmla="*/ 0 h 2415494"/>
              <a:gd name="connsiteX3" fmla="*/ 1074420 w 9144000"/>
              <a:gd name="connsiteY3" fmla="*/ 0 h 2415494"/>
              <a:gd name="connsiteX4" fmla="*/ 1371600 w 9144000"/>
              <a:gd name="connsiteY4" fmla="*/ 0 h 2415494"/>
              <a:gd name="connsiteX5" fmla="*/ 1851660 w 9144000"/>
              <a:gd name="connsiteY5" fmla="*/ 0 h 2415494"/>
              <a:gd name="connsiteX6" fmla="*/ 2148840 w 9144000"/>
              <a:gd name="connsiteY6" fmla="*/ 0 h 2415494"/>
              <a:gd name="connsiteX7" fmla="*/ 2628900 w 9144000"/>
              <a:gd name="connsiteY7" fmla="*/ 0 h 2415494"/>
              <a:gd name="connsiteX8" fmla="*/ 3383280 w 9144000"/>
              <a:gd name="connsiteY8" fmla="*/ 0 h 2415494"/>
              <a:gd name="connsiteX9" fmla="*/ 4046220 w 9144000"/>
              <a:gd name="connsiteY9" fmla="*/ 0 h 2415494"/>
              <a:gd name="connsiteX10" fmla="*/ 4709160 w 9144000"/>
              <a:gd name="connsiteY10" fmla="*/ 0 h 2415494"/>
              <a:gd name="connsiteX11" fmla="*/ 5097780 w 9144000"/>
              <a:gd name="connsiteY11" fmla="*/ 0 h 2415494"/>
              <a:gd name="connsiteX12" fmla="*/ 5760720 w 9144000"/>
              <a:gd name="connsiteY12" fmla="*/ 0 h 2415494"/>
              <a:gd name="connsiteX13" fmla="*/ 6423660 w 9144000"/>
              <a:gd name="connsiteY13" fmla="*/ 0 h 2415494"/>
              <a:gd name="connsiteX14" fmla="*/ 7178040 w 9144000"/>
              <a:gd name="connsiteY14" fmla="*/ 0 h 2415494"/>
              <a:gd name="connsiteX15" fmla="*/ 7475220 w 9144000"/>
              <a:gd name="connsiteY15" fmla="*/ 0 h 2415494"/>
              <a:gd name="connsiteX16" fmla="*/ 7772400 w 9144000"/>
              <a:gd name="connsiteY16" fmla="*/ 0 h 2415494"/>
              <a:gd name="connsiteX17" fmla="*/ 8252460 w 9144000"/>
              <a:gd name="connsiteY17" fmla="*/ 0 h 2415494"/>
              <a:gd name="connsiteX18" fmla="*/ 9144000 w 9144000"/>
              <a:gd name="connsiteY18" fmla="*/ 0 h 2415494"/>
              <a:gd name="connsiteX19" fmla="*/ 9144000 w 9144000"/>
              <a:gd name="connsiteY19" fmla="*/ 458944 h 2415494"/>
              <a:gd name="connsiteX20" fmla="*/ 9144000 w 9144000"/>
              <a:gd name="connsiteY20" fmla="*/ 942043 h 2415494"/>
              <a:gd name="connsiteX21" fmla="*/ 9144000 w 9144000"/>
              <a:gd name="connsiteY21" fmla="*/ 1473451 h 2415494"/>
              <a:gd name="connsiteX22" fmla="*/ 9144000 w 9144000"/>
              <a:gd name="connsiteY22" fmla="*/ 1956550 h 2415494"/>
              <a:gd name="connsiteX23" fmla="*/ 9144000 w 9144000"/>
              <a:gd name="connsiteY23" fmla="*/ 2415494 h 2415494"/>
              <a:gd name="connsiteX24" fmla="*/ 8846820 w 9144000"/>
              <a:gd name="connsiteY24" fmla="*/ 2415494 h 2415494"/>
              <a:gd name="connsiteX25" fmla="*/ 8458200 w 9144000"/>
              <a:gd name="connsiteY25" fmla="*/ 2415494 h 2415494"/>
              <a:gd name="connsiteX26" fmla="*/ 7978140 w 9144000"/>
              <a:gd name="connsiteY26" fmla="*/ 2415494 h 2415494"/>
              <a:gd name="connsiteX27" fmla="*/ 7315200 w 9144000"/>
              <a:gd name="connsiteY27" fmla="*/ 2415494 h 2415494"/>
              <a:gd name="connsiteX28" fmla="*/ 6743700 w 9144000"/>
              <a:gd name="connsiteY28" fmla="*/ 2415494 h 2415494"/>
              <a:gd name="connsiteX29" fmla="*/ 5989320 w 9144000"/>
              <a:gd name="connsiteY29" fmla="*/ 2415494 h 2415494"/>
              <a:gd name="connsiteX30" fmla="*/ 5417820 w 9144000"/>
              <a:gd name="connsiteY30" fmla="*/ 2415494 h 2415494"/>
              <a:gd name="connsiteX31" fmla="*/ 4754880 w 9144000"/>
              <a:gd name="connsiteY31" fmla="*/ 2415494 h 2415494"/>
              <a:gd name="connsiteX32" fmla="*/ 4091940 w 9144000"/>
              <a:gd name="connsiteY32" fmla="*/ 2415494 h 2415494"/>
              <a:gd name="connsiteX33" fmla="*/ 3337560 w 9144000"/>
              <a:gd name="connsiteY33" fmla="*/ 2415494 h 2415494"/>
              <a:gd name="connsiteX34" fmla="*/ 2948940 w 9144000"/>
              <a:gd name="connsiteY34" fmla="*/ 2415494 h 2415494"/>
              <a:gd name="connsiteX35" fmla="*/ 2194560 w 9144000"/>
              <a:gd name="connsiteY35" fmla="*/ 2415494 h 2415494"/>
              <a:gd name="connsiteX36" fmla="*/ 1623060 w 9144000"/>
              <a:gd name="connsiteY36" fmla="*/ 2415494 h 2415494"/>
              <a:gd name="connsiteX37" fmla="*/ 1143000 w 9144000"/>
              <a:gd name="connsiteY37" fmla="*/ 2415494 h 2415494"/>
              <a:gd name="connsiteX38" fmla="*/ 662940 w 9144000"/>
              <a:gd name="connsiteY38" fmla="*/ 2415494 h 2415494"/>
              <a:gd name="connsiteX39" fmla="*/ 0 w 9144000"/>
              <a:gd name="connsiteY39" fmla="*/ 2415494 h 2415494"/>
              <a:gd name="connsiteX40" fmla="*/ 0 w 9144000"/>
              <a:gd name="connsiteY40" fmla="*/ 1980705 h 2415494"/>
              <a:gd name="connsiteX41" fmla="*/ 0 w 9144000"/>
              <a:gd name="connsiteY41" fmla="*/ 1497606 h 2415494"/>
              <a:gd name="connsiteX42" fmla="*/ 0 w 9144000"/>
              <a:gd name="connsiteY42" fmla="*/ 1038662 h 2415494"/>
              <a:gd name="connsiteX43" fmla="*/ 0 w 9144000"/>
              <a:gd name="connsiteY43" fmla="*/ 507254 h 2415494"/>
              <a:gd name="connsiteX44" fmla="*/ 0 w 9144000"/>
              <a:gd name="connsiteY44" fmla="*/ 0 h 241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144000" h="2415494" fill="none" extrusionOk="0">
                <a:moveTo>
                  <a:pt x="0" y="0"/>
                </a:moveTo>
                <a:cubicBezTo>
                  <a:pt x="136514" y="-25600"/>
                  <a:pt x="181848" y="26468"/>
                  <a:pt x="297180" y="0"/>
                </a:cubicBezTo>
                <a:cubicBezTo>
                  <a:pt x="412512" y="-26468"/>
                  <a:pt x="660380" y="51787"/>
                  <a:pt x="777240" y="0"/>
                </a:cubicBezTo>
                <a:cubicBezTo>
                  <a:pt x="894100" y="-51787"/>
                  <a:pt x="952497" y="30542"/>
                  <a:pt x="1074420" y="0"/>
                </a:cubicBezTo>
                <a:cubicBezTo>
                  <a:pt x="1196343" y="-30542"/>
                  <a:pt x="1256611" y="10935"/>
                  <a:pt x="1371600" y="0"/>
                </a:cubicBezTo>
                <a:cubicBezTo>
                  <a:pt x="1486589" y="-10935"/>
                  <a:pt x="1726802" y="50694"/>
                  <a:pt x="1851660" y="0"/>
                </a:cubicBezTo>
                <a:cubicBezTo>
                  <a:pt x="1976518" y="-50694"/>
                  <a:pt x="2086531" y="6227"/>
                  <a:pt x="2148840" y="0"/>
                </a:cubicBezTo>
                <a:cubicBezTo>
                  <a:pt x="2211149" y="-6227"/>
                  <a:pt x="2499831" y="28476"/>
                  <a:pt x="2628900" y="0"/>
                </a:cubicBezTo>
                <a:cubicBezTo>
                  <a:pt x="2757969" y="-28476"/>
                  <a:pt x="3187758" y="44695"/>
                  <a:pt x="3383280" y="0"/>
                </a:cubicBezTo>
                <a:cubicBezTo>
                  <a:pt x="3578802" y="-44695"/>
                  <a:pt x="3845623" y="59292"/>
                  <a:pt x="4046220" y="0"/>
                </a:cubicBezTo>
                <a:cubicBezTo>
                  <a:pt x="4246817" y="-59292"/>
                  <a:pt x="4575844" y="64822"/>
                  <a:pt x="4709160" y="0"/>
                </a:cubicBezTo>
                <a:cubicBezTo>
                  <a:pt x="4842476" y="-64822"/>
                  <a:pt x="5009563" y="1720"/>
                  <a:pt x="5097780" y="0"/>
                </a:cubicBezTo>
                <a:cubicBezTo>
                  <a:pt x="5185997" y="-1720"/>
                  <a:pt x="5452027" y="65649"/>
                  <a:pt x="5760720" y="0"/>
                </a:cubicBezTo>
                <a:cubicBezTo>
                  <a:pt x="6069413" y="-65649"/>
                  <a:pt x="6281772" y="61512"/>
                  <a:pt x="6423660" y="0"/>
                </a:cubicBezTo>
                <a:cubicBezTo>
                  <a:pt x="6565548" y="-61512"/>
                  <a:pt x="7005193" y="71918"/>
                  <a:pt x="7178040" y="0"/>
                </a:cubicBezTo>
                <a:cubicBezTo>
                  <a:pt x="7350887" y="-71918"/>
                  <a:pt x="7342893" y="22564"/>
                  <a:pt x="7475220" y="0"/>
                </a:cubicBezTo>
                <a:cubicBezTo>
                  <a:pt x="7607547" y="-22564"/>
                  <a:pt x="7705936" y="564"/>
                  <a:pt x="7772400" y="0"/>
                </a:cubicBezTo>
                <a:cubicBezTo>
                  <a:pt x="7838864" y="-564"/>
                  <a:pt x="8099217" y="49344"/>
                  <a:pt x="8252460" y="0"/>
                </a:cubicBezTo>
                <a:cubicBezTo>
                  <a:pt x="8405703" y="-49344"/>
                  <a:pt x="8799559" y="66592"/>
                  <a:pt x="9144000" y="0"/>
                </a:cubicBezTo>
                <a:cubicBezTo>
                  <a:pt x="9165077" y="206750"/>
                  <a:pt x="9127790" y="357031"/>
                  <a:pt x="9144000" y="458944"/>
                </a:cubicBezTo>
                <a:cubicBezTo>
                  <a:pt x="9160210" y="560857"/>
                  <a:pt x="9134569" y="703305"/>
                  <a:pt x="9144000" y="942043"/>
                </a:cubicBezTo>
                <a:cubicBezTo>
                  <a:pt x="9153431" y="1180781"/>
                  <a:pt x="9106387" y="1312674"/>
                  <a:pt x="9144000" y="1473451"/>
                </a:cubicBezTo>
                <a:cubicBezTo>
                  <a:pt x="9181613" y="1634228"/>
                  <a:pt x="9107289" y="1802479"/>
                  <a:pt x="9144000" y="1956550"/>
                </a:cubicBezTo>
                <a:cubicBezTo>
                  <a:pt x="9180711" y="2110621"/>
                  <a:pt x="9129875" y="2323205"/>
                  <a:pt x="9144000" y="2415494"/>
                </a:cubicBezTo>
                <a:cubicBezTo>
                  <a:pt x="9011245" y="2419328"/>
                  <a:pt x="8922984" y="2381876"/>
                  <a:pt x="8846820" y="2415494"/>
                </a:cubicBezTo>
                <a:cubicBezTo>
                  <a:pt x="8770656" y="2449112"/>
                  <a:pt x="8549241" y="2407511"/>
                  <a:pt x="8458200" y="2415494"/>
                </a:cubicBezTo>
                <a:cubicBezTo>
                  <a:pt x="8367159" y="2423477"/>
                  <a:pt x="8207222" y="2367769"/>
                  <a:pt x="7978140" y="2415494"/>
                </a:cubicBezTo>
                <a:cubicBezTo>
                  <a:pt x="7749058" y="2463219"/>
                  <a:pt x="7569188" y="2340073"/>
                  <a:pt x="7315200" y="2415494"/>
                </a:cubicBezTo>
                <a:cubicBezTo>
                  <a:pt x="7061212" y="2490915"/>
                  <a:pt x="6994395" y="2398877"/>
                  <a:pt x="6743700" y="2415494"/>
                </a:cubicBezTo>
                <a:cubicBezTo>
                  <a:pt x="6493005" y="2432111"/>
                  <a:pt x="6293718" y="2401272"/>
                  <a:pt x="5989320" y="2415494"/>
                </a:cubicBezTo>
                <a:cubicBezTo>
                  <a:pt x="5684922" y="2429716"/>
                  <a:pt x="5573920" y="2381209"/>
                  <a:pt x="5417820" y="2415494"/>
                </a:cubicBezTo>
                <a:cubicBezTo>
                  <a:pt x="5261720" y="2449779"/>
                  <a:pt x="5083556" y="2390808"/>
                  <a:pt x="4754880" y="2415494"/>
                </a:cubicBezTo>
                <a:cubicBezTo>
                  <a:pt x="4426204" y="2440180"/>
                  <a:pt x="4249001" y="2373009"/>
                  <a:pt x="4091940" y="2415494"/>
                </a:cubicBezTo>
                <a:cubicBezTo>
                  <a:pt x="3934879" y="2457979"/>
                  <a:pt x="3671140" y="2333688"/>
                  <a:pt x="3337560" y="2415494"/>
                </a:cubicBezTo>
                <a:cubicBezTo>
                  <a:pt x="3003980" y="2497300"/>
                  <a:pt x="3050927" y="2376124"/>
                  <a:pt x="2948940" y="2415494"/>
                </a:cubicBezTo>
                <a:cubicBezTo>
                  <a:pt x="2846953" y="2454864"/>
                  <a:pt x="2444542" y="2344263"/>
                  <a:pt x="2194560" y="2415494"/>
                </a:cubicBezTo>
                <a:cubicBezTo>
                  <a:pt x="1944578" y="2486725"/>
                  <a:pt x="1830168" y="2354577"/>
                  <a:pt x="1623060" y="2415494"/>
                </a:cubicBezTo>
                <a:cubicBezTo>
                  <a:pt x="1415952" y="2476411"/>
                  <a:pt x="1348675" y="2404978"/>
                  <a:pt x="1143000" y="2415494"/>
                </a:cubicBezTo>
                <a:cubicBezTo>
                  <a:pt x="937325" y="2426010"/>
                  <a:pt x="808759" y="2403307"/>
                  <a:pt x="662940" y="2415494"/>
                </a:cubicBezTo>
                <a:cubicBezTo>
                  <a:pt x="517121" y="2427681"/>
                  <a:pt x="250173" y="2345124"/>
                  <a:pt x="0" y="2415494"/>
                </a:cubicBezTo>
                <a:cubicBezTo>
                  <a:pt x="-29173" y="2285216"/>
                  <a:pt x="49974" y="2142263"/>
                  <a:pt x="0" y="1980705"/>
                </a:cubicBezTo>
                <a:cubicBezTo>
                  <a:pt x="-49974" y="1819147"/>
                  <a:pt x="19256" y="1600511"/>
                  <a:pt x="0" y="1497606"/>
                </a:cubicBezTo>
                <a:cubicBezTo>
                  <a:pt x="-19256" y="1394701"/>
                  <a:pt x="31926" y="1143343"/>
                  <a:pt x="0" y="1038662"/>
                </a:cubicBezTo>
                <a:cubicBezTo>
                  <a:pt x="-31926" y="933981"/>
                  <a:pt x="6684" y="626447"/>
                  <a:pt x="0" y="507254"/>
                </a:cubicBezTo>
                <a:cubicBezTo>
                  <a:pt x="-6684" y="388061"/>
                  <a:pt x="20203" y="239753"/>
                  <a:pt x="0" y="0"/>
                </a:cubicBezTo>
                <a:close/>
              </a:path>
              <a:path w="9144000" h="2415494" stroke="0" extrusionOk="0">
                <a:moveTo>
                  <a:pt x="0" y="0"/>
                </a:moveTo>
                <a:cubicBezTo>
                  <a:pt x="143568" y="-13409"/>
                  <a:pt x="244277" y="36279"/>
                  <a:pt x="388620" y="0"/>
                </a:cubicBezTo>
                <a:cubicBezTo>
                  <a:pt x="532963" y="-36279"/>
                  <a:pt x="737954" y="6618"/>
                  <a:pt x="868680" y="0"/>
                </a:cubicBezTo>
                <a:cubicBezTo>
                  <a:pt x="999406" y="-6618"/>
                  <a:pt x="1139485" y="9971"/>
                  <a:pt x="1348740" y="0"/>
                </a:cubicBezTo>
                <a:cubicBezTo>
                  <a:pt x="1557995" y="-9971"/>
                  <a:pt x="1846916" y="37484"/>
                  <a:pt x="2103120" y="0"/>
                </a:cubicBezTo>
                <a:cubicBezTo>
                  <a:pt x="2359324" y="-37484"/>
                  <a:pt x="2311793" y="29286"/>
                  <a:pt x="2491740" y="0"/>
                </a:cubicBezTo>
                <a:cubicBezTo>
                  <a:pt x="2671687" y="-29286"/>
                  <a:pt x="2877635" y="89920"/>
                  <a:pt x="3246120" y="0"/>
                </a:cubicBezTo>
                <a:cubicBezTo>
                  <a:pt x="3614605" y="-89920"/>
                  <a:pt x="3394976" y="19163"/>
                  <a:pt x="3543300" y="0"/>
                </a:cubicBezTo>
                <a:cubicBezTo>
                  <a:pt x="3691624" y="-19163"/>
                  <a:pt x="3927085" y="28909"/>
                  <a:pt x="4114800" y="0"/>
                </a:cubicBezTo>
                <a:cubicBezTo>
                  <a:pt x="4302515" y="-28909"/>
                  <a:pt x="4532416" y="78538"/>
                  <a:pt x="4869180" y="0"/>
                </a:cubicBezTo>
                <a:cubicBezTo>
                  <a:pt x="5205944" y="-78538"/>
                  <a:pt x="5450441" y="71099"/>
                  <a:pt x="5623560" y="0"/>
                </a:cubicBezTo>
                <a:cubicBezTo>
                  <a:pt x="5796679" y="-71099"/>
                  <a:pt x="5981776" y="50773"/>
                  <a:pt x="6195060" y="0"/>
                </a:cubicBezTo>
                <a:cubicBezTo>
                  <a:pt x="6408344" y="-50773"/>
                  <a:pt x="6389122" y="2972"/>
                  <a:pt x="6492240" y="0"/>
                </a:cubicBezTo>
                <a:cubicBezTo>
                  <a:pt x="6595358" y="-2972"/>
                  <a:pt x="6716545" y="16419"/>
                  <a:pt x="6789420" y="0"/>
                </a:cubicBezTo>
                <a:cubicBezTo>
                  <a:pt x="6862295" y="-16419"/>
                  <a:pt x="7076614" y="13028"/>
                  <a:pt x="7360920" y="0"/>
                </a:cubicBezTo>
                <a:cubicBezTo>
                  <a:pt x="7645226" y="-13028"/>
                  <a:pt x="7886609" y="10708"/>
                  <a:pt x="8023860" y="0"/>
                </a:cubicBezTo>
                <a:cubicBezTo>
                  <a:pt x="8161111" y="-10708"/>
                  <a:pt x="8743368" y="42258"/>
                  <a:pt x="9144000" y="0"/>
                </a:cubicBezTo>
                <a:cubicBezTo>
                  <a:pt x="9171626" y="110211"/>
                  <a:pt x="9094886" y="313004"/>
                  <a:pt x="9144000" y="434789"/>
                </a:cubicBezTo>
                <a:cubicBezTo>
                  <a:pt x="9193114" y="556574"/>
                  <a:pt x="9137729" y="747812"/>
                  <a:pt x="9144000" y="869578"/>
                </a:cubicBezTo>
                <a:cubicBezTo>
                  <a:pt x="9150271" y="991344"/>
                  <a:pt x="9103393" y="1224589"/>
                  <a:pt x="9144000" y="1352677"/>
                </a:cubicBezTo>
                <a:cubicBezTo>
                  <a:pt x="9184607" y="1480765"/>
                  <a:pt x="9101143" y="1635604"/>
                  <a:pt x="9144000" y="1884085"/>
                </a:cubicBezTo>
                <a:cubicBezTo>
                  <a:pt x="9186857" y="2132566"/>
                  <a:pt x="9108767" y="2291039"/>
                  <a:pt x="9144000" y="2415494"/>
                </a:cubicBezTo>
                <a:cubicBezTo>
                  <a:pt x="8965334" y="2489114"/>
                  <a:pt x="8616836" y="2354496"/>
                  <a:pt x="8389620" y="2415494"/>
                </a:cubicBezTo>
                <a:cubicBezTo>
                  <a:pt x="8162404" y="2476492"/>
                  <a:pt x="7979152" y="2334746"/>
                  <a:pt x="7635240" y="2415494"/>
                </a:cubicBezTo>
                <a:cubicBezTo>
                  <a:pt x="7291328" y="2496242"/>
                  <a:pt x="7064933" y="2364747"/>
                  <a:pt x="6880860" y="2415494"/>
                </a:cubicBezTo>
                <a:cubicBezTo>
                  <a:pt x="6696787" y="2466241"/>
                  <a:pt x="6633197" y="2360115"/>
                  <a:pt x="6400800" y="2415494"/>
                </a:cubicBezTo>
                <a:cubicBezTo>
                  <a:pt x="6168403" y="2470873"/>
                  <a:pt x="6029223" y="2411089"/>
                  <a:pt x="5920740" y="2415494"/>
                </a:cubicBezTo>
                <a:cubicBezTo>
                  <a:pt x="5812257" y="2419899"/>
                  <a:pt x="5738889" y="2388350"/>
                  <a:pt x="5623560" y="2415494"/>
                </a:cubicBezTo>
                <a:cubicBezTo>
                  <a:pt x="5508231" y="2442638"/>
                  <a:pt x="5222479" y="2368459"/>
                  <a:pt x="4960620" y="2415494"/>
                </a:cubicBezTo>
                <a:cubicBezTo>
                  <a:pt x="4698761" y="2462529"/>
                  <a:pt x="4580058" y="2387924"/>
                  <a:pt x="4206240" y="2415494"/>
                </a:cubicBezTo>
                <a:cubicBezTo>
                  <a:pt x="3832422" y="2443064"/>
                  <a:pt x="3666211" y="2367986"/>
                  <a:pt x="3451860" y="2415494"/>
                </a:cubicBezTo>
                <a:cubicBezTo>
                  <a:pt x="3237509" y="2463002"/>
                  <a:pt x="3066770" y="2353860"/>
                  <a:pt x="2788920" y="2415494"/>
                </a:cubicBezTo>
                <a:cubicBezTo>
                  <a:pt x="2511070" y="2477128"/>
                  <a:pt x="2495680" y="2370525"/>
                  <a:pt x="2400300" y="2415494"/>
                </a:cubicBezTo>
                <a:cubicBezTo>
                  <a:pt x="2304920" y="2460463"/>
                  <a:pt x="1930458" y="2347683"/>
                  <a:pt x="1737360" y="2415494"/>
                </a:cubicBezTo>
                <a:cubicBezTo>
                  <a:pt x="1544262" y="2483305"/>
                  <a:pt x="1289036" y="2398713"/>
                  <a:pt x="1165860" y="2415494"/>
                </a:cubicBezTo>
                <a:cubicBezTo>
                  <a:pt x="1042684" y="2432275"/>
                  <a:pt x="998155" y="2410151"/>
                  <a:pt x="868680" y="2415494"/>
                </a:cubicBezTo>
                <a:cubicBezTo>
                  <a:pt x="739205" y="2420837"/>
                  <a:pt x="183707" y="2394514"/>
                  <a:pt x="0" y="2415494"/>
                </a:cubicBezTo>
                <a:cubicBezTo>
                  <a:pt x="-5085" y="2214112"/>
                  <a:pt x="12563" y="2086222"/>
                  <a:pt x="0" y="1908240"/>
                </a:cubicBezTo>
                <a:cubicBezTo>
                  <a:pt x="-12563" y="1730258"/>
                  <a:pt x="36901" y="1635292"/>
                  <a:pt x="0" y="1376832"/>
                </a:cubicBezTo>
                <a:cubicBezTo>
                  <a:pt x="-36901" y="1118372"/>
                  <a:pt x="50388" y="1055852"/>
                  <a:pt x="0" y="942043"/>
                </a:cubicBezTo>
                <a:cubicBezTo>
                  <a:pt x="-50388" y="828234"/>
                  <a:pt x="73909" y="463573"/>
                  <a:pt x="0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890973933">
                  <ask:type>
                    <ask:lineSketchScribble/>
                  </ask:type>
                </ask:lineSketchStyleProps>
              </a:ext>
            </a:extLst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ES" sz="6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RADIO</a:t>
            </a:r>
            <a:endParaRPr lang="es-CO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D49F6AE-7FA6-4C96-AE79-06CAA9749B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20624997"/>
      </p:ext>
    </p:extLst>
  </p:cSld>
  <p:clrMapOvr>
    <a:masterClrMapping/>
  </p:clrMapOvr>
  <p:transition spd="slow">
    <p:randomBar dir="vert"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28D14B-C78B-4D77-A41B-59938AB46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PROGRAMAS</a:t>
            </a:r>
            <a:endParaRPr lang="es-CO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322E57BD-7DCE-4AB5-B079-A1BFC7BD393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7360"/>
            <a:ext cx="6096000" cy="354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0518977E-9611-4FA8-AF00-557F18E9B94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630" y="1839687"/>
            <a:ext cx="6183084" cy="382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177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/>
        <p:sndAc>
          <p:stSnd>
            <p:snd r:embed="rId2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1E2072-4996-4FFA-A4D0-F361E3921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08797"/>
          </a:xfrm>
        </p:spPr>
        <p:txBody>
          <a:bodyPr>
            <a:normAutofit fontScale="90000"/>
          </a:bodyPr>
          <a:lstStyle/>
          <a:p>
            <a:r>
              <a:rPr lang="es-CO" b="1" i="0" u="none" strike="noStrike" dirty="0">
                <a:solidFill>
                  <a:srgbClr val="0079BB"/>
                </a:solidFill>
                <a:effectLst/>
                <a:latin typeface="Roboto slab"/>
              </a:rPr>
              <a:t>Otras opciones matutinas</a:t>
            </a:r>
            <a:br>
              <a:rPr lang="es-CO" b="1" i="0" u="none" strike="noStrike" dirty="0">
                <a:solidFill>
                  <a:srgbClr val="0079BB"/>
                </a:solidFill>
                <a:effectLst/>
                <a:latin typeface="Roboto slab"/>
              </a:rPr>
            </a:b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20CFB98-3661-4CF3-A8ED-BF76DC885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2079171"/>
            <a:ext cx="4937760" cy="609600"/>
          </a:xfrm>
        </p:spPr>
        <p:txBody>
          <a:bodyPr>
            <a:normAutofit fontScale="25000" lnSpcReduction="20000"/>
          </a:bodyPr>
          <a:lstStyle/>
          <a:p>
            <a:endParaRPr lang="es-CO" b="1" i="0" u="none" strike="noStrike" dirty="0">
              <a:solidFill>
                <a:srgbClr val="0079BB"/>
              </a:solidFill>
              <a:effectLst/>
              <a:latin typeface="Roboto slab"/>
            </a:endParaRPr>
          </a:p>
          <a:p>
            <a:pPr algn="l"/>
            <a:r>
              <a:rPr lang="es-ES" sz="6400" b="1" i="0" dirty="0">
                <a:solidFill>
                  <a:srgbClr val="0079BB"/>
                </a:solidFill>
                <a:effectLst/>
                <a:latin typeface="Roboto slab"/>
              </a:rPr>
              <a:t>‘10 AM Hoy por hoy’</a:t>
            </a:r>
          </a:p>
          <a:p>
            <a:pPr algn="l"/>
            <a:r>
              <a:rPr lang="es-ES" sz="6400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Este programa de noticias y variedades de Caracol Radio es presentado por </a:t>
            </a:r>
            <a:r>
              <a:rPr lang="es-ES" sz="6400" b="1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Pascual Gaviria y Vanessa de la Torre.</a:t>
            </a:r>
            <a:endParaRPr lang="es-ES" sz="6400" b="0" i="0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s-ES" sz="6400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(Lunes a viernes de 10:00 a. m. a 12 m.)</a:t>
            </a:r>
            <a:endParaRPr lang="es-CO" sz="6400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D5BC76-35BC-46F1-89FF-44987B9AF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3222170"/>
            <a:ext cx="4937760" cy="2738363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es-ES" b="1" i="0" dirty="0">
                <a:solidFill>
                  <a:srgbClr val="0079BB"/>
                </a:solidFill>
                <a:effectLst/>
                <a:latin typeface="Roboto slab"/>
              </a:rPr>
              <a:t>‘</a:t>
            </a:r>
          </a:p>
          <a:p>
            <a:pPr algn="l"/>
            <a:r>
              <a:rPr lang="es-ES" sz="4400" b="1" i="0" dirty="0">
                <a:solidFill>
                  <a:srgbClr val="0079BB"/>
                </a:solidFill>
                <a:effectLst/>
                <a:latin typeface="Roboto slab"/>
              </a:rPr>
              <a:t>La FM con Luis Carlos Vélez’</a:t>
            </a:r>
          </a:p>
          <a:p>
            <a:pPr algn="l"/>
            <a:r>
              <a:rPr lang="es-ES" sz="4400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Este espacio radial en Colombia de la emisora La FM de RCN, cuenta con periodistas como </a:t>
            </a:r>
            <a:r>
              <a:rPr lang="es-ES" sz="4400" b="1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Guillermo Arango, Andrea Bernal y William Calderón.</a:t>
            </a:r>
            <a:endParaRPr lang="es-ES" sz="4400" b="0" i="0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s-ES" sz="4400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(Lunes a viernes de 6:00 a. m. hasta las 10:00 a. m.) </a:t>
            </a:r>
          </a:p>
          <a:p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AC59610-FCC3-412F-B340-663F173E4E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6960" y="2079169"/>
            <a:ext cx="4937760" cy="293917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s-ES" sz="4800" b="1" i="0" dirty="0">
                <a:solidFill>
                  <a:srgbClr val="0079BB"/>
                </a:solidFill>
                <a:effectLst/>
                <a:latin typeface="Roboto slab"/>
              </a:rPr>
              <a:t>‘Sigue La W’</a:t>
            </a:r>
          </a:p>
          <a:p>
            <a:pPr algn="l"/>
            <a:r>
              <a:rPr lang="es-ES" sz="4800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Conecta con el mundo digital y la radio con noticias y entrevistas de impacto. Lo conduce y dirige </a:t>
            </a:r>
            <a:r>
              <a:rPr lang="es-ES" sz="4800" b="1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Juan Pablo </a:t>
            </a:r>
            <a:r>
              <a:rPr lang="es-ES" sz="4800" b="1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Calvás</a:t>
            </a:r>
            <a:r>
              <a:rPr lang="es-ES" sz="4800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 junto a un completo equipo periodístico.</a:t>
            </a:r>
          </a:p>
          <a:p>
            <a:pPr algn="l"/>
            <a:r>
              <a:rPr lang="es-ES" sz="4800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(Lunes a viernes de 10:00 a. m. a 12:00 m.)</a:t>
            </a:r>
          </a:p>
          <a:p>
            <a:endParaRPr lang="es-CO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5F2A2CE-1D40-454B-95FC-364880D69F8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47500" lnSpcReduction="20000"/>
          </a:bodyPr>
          <a:lstStyle/>
          <a:p>
            <a:pPr algn="l"/>
            <a:r>
              <a:rPr lang="es-ES" sz="2500" b="1" i="0" dirty="0">
                <a:solidFill>
                  <a:srgbClr val="0079BB"/>
                </a:solidFill>
                <a:effectLst/>
                <a:latin typeface="Roboto slab"/>
              </a:rPr>
              <a:t>‘La tertulia RCN’</a:t>
            </a:r>
          </a:p>
          <a:p>
            <a:pPr algn="l"/>
            <a:r>
              <a:rPr lang="es-ES" sz="2500" b="1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Juan Manuel Ruiz, Kelly Cabana, Andrea Silva y Daniel Faura</a:t>
            </a:r>
            <a:r>
              <a:rPr lang="es-ES" sz="2500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 hacen parte de este magazine dedicado a abordar temas curiosos y relevantes de la actualidad de Colombia y el mundo.</a:t>
            </a:r>
          </a:p>
          <a:p>
            <a:pPr algn="l"/>
            <a:r>
              <a:rPr lang="es-ES" sz="2500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(Lunes a viernes 10:00 a. m. a 12:00 m.)</a:t>
            </a:r>
          </a:p>
          <a:p>
            <a:pPr algn="l"/>
            <a:r>
              <a:rPr lang="es-ES" sz="2500" b="1" i="0" dirty="0">
                <a:solidFill>
                  <a:srgbClr val="0079BB"/>
                </a:solidFill>
                <a:effectLst/>
                <a:latin typeface="Roboto slab"/>
              </a:rPr>
              <a:t>‘Mañanas </a:t>
            </a:r>
            <a:r>
              <a:rPr lang="es-ES" sz="2500" b="1" i="0" dirty="0" err="1">
                <a:solidFill>
                  <a:srgbClr val="0079BB"/>
                </a:solidFill>
                <a:effectLst/>
                <a:latin typeface="Roboto slab"/>
              </a:rPr>
              <a:t>Blu</a:t>
            </a:r>
            <a:r>
              <a:rPr lang="es-ES" sz="2500" b="1" i="0" dirty="0">
                <a:solidFill>
                  <a:srgbClr val="0079BB"/>
                </a:solidFill>
                <a:effectLst/>
                <a:latin typeface="Roboto slab"/>
              </a:rPr>
              <a:t> Radio’</a:t>
            </a:r>
          </a:p>
          <a:p>
            <a:pPr algn="l"/>
            <a:r>
              <a:rPr lang="es-ES" sz="2500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Conoce la actualidad en Colombia y el mundo en una franja de información y opinión. Dirige y conduce la periodista </a:t>
            </a:r>
            <a:r>
              <a:rPr lang="es-ES" sz="2500" b="1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Camila Zuluaga.</a:t>
            </a:r>
            <a:endParaRPr lang="es-ES" sz="2500" b="0" i="0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s-ES" sz="2500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(Lunes a viernes 10:00 a 12:00 m)</a:t>
            </a:r>
          </a:p>
          <a:p>
            <a:pPr algn="l"/>
            <a:r>
              <a:rPr lang="es-ES" sz="2500" b="1" i="0" dirty="0">
                <a:solidFill>
                  <a:srgbClr val="0079BB"/>
                </a:solidFill>
                <a:effectLst/>
                <a:latin typeface="Roboto slab"/>
              </a:rPr>
              <a:t>‘El Gallo’ de Radioactiva</a:t>
            </a:r>
          </a:p>
          <a:p>
            <a:pPr algn="l"/>
            <a:r>
              <a:rPr lang="es-ES" sz="2500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Este programa de la emisora juvenil de la cadena Caracol, Radioactiva, es conducido por ‘</a:t>
            </a:r>
            <a:r>
              <a:rPr lang="es-ES" sz="2500" b="1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Pacho’ Cardona y Santiago Rendón.</a:t>
            </a:r>
            <a:endParaRPr lang="es-ES" sz="2500" b="0" i="0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s-ES" sz="2500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(Lunes a Viernes de 5:00 a 11:00 a. m</a:t>
            </a:r>
            <a:r>
              <a:rPr lang="es-E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6390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/>
        <p:sndAc>
          <p:stSnd>
            <p:snd r:embed="rId2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A14222-1BE1-4C9C-B57A-4D236CB0D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1466E1-75FC-4A1C-8F69-B211AFA06D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D15DDBB-DE1E-4EE8-854C-107395F2A9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10242" name="Picture 2" descr="upload.wikimedia.org/wikipedia/commons/thumb/3/...">
            <a:extLst>
              <a:ext uri="{FF2B5EF4-FFF2-40B4-BE49-F238E27FC236}">
                <a16:creationId xmlns:a16="http://schemas.microsoft.com/office/drawing/2014/main" id="{8ECA574C-8D4E-471D-AFB6-C3E2E097EED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9106">
            <a:off x="4577161" y="2343453"/>
            <a:ext cx="3540351" cy="191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9A7532D2-C747-40CF-A2F2-3B8D211722A5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7022">
            <a:off x="1220114" y="2690395"/>
            <a:ext cx="2971497" cy="222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La Tertulia RCN Radio | Escucha los últimos programas | RadioCut Colombia">
            <a:extLst>
              <a:ext uri="{FF2B5EF4-FFF2-40B4-BE49-F238E27FC236}">
                <a16:creationId xmlns:a16="http://schemas.microsoft.com/office/drawing/2014/main" id="{A76F9E07-BAD7-4B1A-B791-3A5D306D2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9822">
            <a:off x="3583273" y="3578478"/>
            <a:ext cx="2348328" cy="234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Blu Radio - Wikipedia, la enciclopedia libre">
            <a:extLst>
              <a:ext uri="{FF2B5EF4-FFF2-40B4-BE49-F238E27FC236}">
                <a16:creationId xmlns:a16="http://schemas.microsoft.com/office/drawing/2014/main" id="{58F1E660-52EF-48F0-A309-F00407E45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7264" flipH="1">
            <a:off x="7981774" y="2612748"/>
            <a:ext cx="2566751" cy="255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El Gallo Podcast: La más ardida de El Gallo | Caracol Podcast | Caracol  Radio">
            <a:extLst>
              <a:ext uri="{FF2B5EF4-FFF2-40B4-BE49-F238E27FC236}">
                <a16:creationId xmlns:a16="http://schemas.microsoft.com/office/drawing/2014/main" id="{AC547EA2-E5B6-4DFF-B9BA-0AEADF5DD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7168">
            <a:off x="6035409" y="4371297"/>
            <a:ext cx="1895189" cy="189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420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/>
        <p:sndAc>
          <p:stSnd>
            <p:snd r:embed="rId2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788A43-750A-4C58-9F28-1DBC076D1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FFFF00"/>
                </a:highlight>
                <a:latin typeface="Elephant" panose="02020904090505020303" pitchFamily="18" charset="0"/>
              </a:rPr>
              <a:t>ENLACES DE LAS SEÑALES DE COMLOMBIA</a:t>
            </a:r>
            <a:endParaRPr lang="es-CO" dirty="0">
              <a:solidFill>
                <a:schemeClr val="accent2">
                  <a:lumMod val="60000"/>
                  <a:lumOff val="40000"/>
                </a:schemeClr>
              </a:solidFill>
              <a:highlight>
                <a:srgbClr val="FFFF00"/>
              </a:highlight>
              <a:latin typeface="Elephant" panose="02020904090505020303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D60E7A-48FE-4C51-8B05-7A7E126EB9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CO" dirty="0"/>
              <a:t>Enlace de </a:t>
            </a:r>
            <a:r>
              <a:rPr lang="es-CO" dirty="0" err="1"/>
              <a:t>Blu</a:t>
            </a:r>
            <a:r>
              <a:rPr lang="es-CO" dirty="0"/>
              <a:t> Radio</a:t>
            </a:r>
          </a:p>
          <a:p>
            <a:r>
              <a:rPr lang="es-CO" dirty="0">
                <a:hlinkClick r:id="rId3"/>
              </a:rPr>
              <a:t>https://www.bluradio.com/</a:t>
            </a:r>
            <a:endParaRPr lang="es-CO" dirty="0"/>
          </a:p>
          <a:p>
            <a:r>
              <a:rPr lang="es-CO" dirty="0"/>
              <a:t>Enlace de La Tertulia</a:t>
            </a:r>
          </a:p>
          <a:p>
            <a:r>
              <a:rPr lang="es-CO" dirty="0">
                <a:hlinkClick r:id="rId4"/>
              </a:rPr>
              <a:t>https://www.rcnradio.com/</a:t>
            </a:r>
            <a:endParaRPr lang="es-CO" dirty="0"/>
          </a:p>
          <a:p>
            <a:r>
              <a:rPr lang="es-CO" dirty="0"/>
              <a:t>Señal de la mañana</a:t>
            </a:r>
          </a:p>
          <a:p>
            <a:r>
              <a:rPr lang="es-CO" dirty="0">
                <a:hlinkClick r:id="rId5"/>
              </a:rPr>
              <a:t>https://www.rtvc.gov.co/tags/la-senal-de-la-manana</a:t>
            </a:r>
            <a:endParaRPr lang="es-CO" dirty="0"/>
          </a:p>
          <a:p>
            <a:r>
              <a:rPr lang="es-CO" dirty="0"/>
              <a:t>La </a:t>
            </a:r>
            <a:r>
              <a:rPr lang="es-CO" dirty="0" err="1"/>
              <a:t>radionica</a:t>
            </a:r>
            <a:r>
              <a:rPr lang="es-CO" dirty="0"/>
              <a:t> </a:t>
            </a:r>
          </a:p>
          <a:p>
            <a:r>
              <a:rPr lang="es-CO" dirty="0">
                <a:hlinkClick r:id="rId6"/>
              </a:rPr>
              <a:t>https://www.radionica.rocks/en-vivo/radionica</a:t>
            </a:r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pPr marL="0" indent="0">
              <a:buNone/>
            </a:pP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D6DD4A8-F32C-4EBF-B302-3FC9F25161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/>
              <a:t>Enlace de la FM</a:t>
            </a:r>
          </a:p>
          <a:p>
            <a:r>
              <a:rPr lang="es-CO" dirty="0">
                <a:hlinkClick r:id="rId7"/>
              </a:rPr>
              <a:t>https://www.lafm.com.co/</a:t>
            </a:r>
            <a:endParaRPr lang="es-CO" dirty="0"/>
          </a:p>
          <a:p>
            <a:r>
              <a:rPr lang="es-CO" dirty="0"/>
              <a:t>Enlace de Radioactiva</a:t>
            </a:r>
          </a:p>
          <a:p>
            <a:r>
              <a:rPr lang="es-ES" dirty="0">
                <a:hlinkClick r:id="rId8"/>
              </a:rPr>
              <a:t>https://www.radioacktiva.com/</a:t>
            </a:r>
            <a:endParaRPr lang="es-CO" dirty="0"/>
          </a:p>
          <a:p>
            <a:endParaRPr lang="es-ES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69423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/>
        <p:sndAc>
          <p:stSnd>
            <p:snd r:embed="rId2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E9451A-82F6-4E88-B5CC-101EC815F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solidFill>
                  <a:schemeClr val="accent6">
                    <a:lumMod val="75000"/>
                  </a:schemeClr>
                </a:solidFill>
              </a:rPr>
              <a:t>AFROCOLOMBIANIDAD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22EEACA-EBA4-4F4C-88B1-BE9C6E562D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CO" dirty="0"/>
              <a:t>Podcast</a:t>
            </a:r>
          </a:p>
        </p:txBody>
      </p:sp>
      <p:pic>
        <p:nvPicPr>
          <p:cNvPr id="11266" name="Picture 2" descr="Afrocolombianidad - Puzzle Factory">
            <a:extLst>
              <a:ext uri="{FF2B5EF4-FFF2-40B4-BE49-F238E27FC236}">
                <a16:creationId xmlns:a16="http://schemas.microsoft.com/office/drawing/2014/main" id="{0BCB4566-61A3-4605-A7BD-0C5013064B0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9" y="1737360"/>
            <a:ext cx="5882640" cy="457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ODCAST">
            <a:hlinkClick r:id="" action="ppaction://media"/>
            <a:extLst>
              <a:ext uri="{FF2B5EF4-FFF2-40B4-BE49-F238E27FC236}">
                <a16:creationId xmlns:a16="http://schemas.microsoft.com/office/drawing/2014/main" id="{A4E29B7D-917B-476E-8EF6-7B6A7EDBDF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6" name="Podcast">
            <a:hlinkClick r:id="" action="ppaction://media"/>
            <a:extLst>
              <a:ext uri="{FF2B5EF4-FFF2-40B4-BE49-F238E27FC236}">
                <a16:creationId xmlns:a16="http://schemas.microsoft.com/office/drawing/2014/main" id="{A1539414-072A-44D1-99D0-50AD7E0E8FB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50024" y="237635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607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/>
        <p:sndAc>
          <p:stSnd>
            <p:snd r:embed="rId6" name="bomb.wav"/>
          </p:stSnd>
        </p:sndAc>
      </p:transition>
    </mc:Choice>
    <mc:Fallback>
      <p:transition spd="slow">
        <p:fade/>
        <p:sndAc>
          <p:stSnd>
            <p:snd r:embed="rId6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6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467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67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1A021B-6599-456B-823A-520FD490E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5273D-6E1D-471B-9C75-A422C97A6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5012266"/>
          </a:xfrm>
        </p:spPr>
        <p:txBody>
          <a:bodyPr>
            <a:normAutofit/>
          </a:bodyPr>
          <a:lstStyle/>
          <a:p>
            <a:pPr algn="l"/>
            <a:r>
              <a:rPr lang="es-ES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Historia de la radio</a:t>
            </a:r>
          </a:p>
          <a:p>
            <a:pPr algn="l"/>
            <a:r>
              <a:rPr lang="es-E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 historia de la </a:t>
            </a:r>
            <a:r>
              <a:rPr lang="es-ES" dirty="0">
                <a:solidFill>
                  <a:srgbClr val="000000"/>
                </a:solidFill>
                <a:latin typeface="Open Sans" panose="020B0606030504020204" pitchFamily="34" charset="0"/>
              </a:rPr>
              <a:t>radio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comprende los diversos descubrimientos,</a:t>
            </a:r>
            <a:r>
              <a:rPr lang="es-E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hallazgos e invenciones que permitieron el surgimiento de la radiodifusión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y de los aparatos de radio en sus diversas versiones, para lo cual fue clave, primero, el descubrimiento de la transmisión de las ondas electromagnéticas.</a:t>
            </a:r>
            <a:endParaRPr lang="es-ES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l"/>
            <a:r>
              <a:rPr lang="es-E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 historia de la radio, así,</a:t>
            </a:r>
            <a:r>
              <a:rPr lang="es-E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comprende al menos un siglo de innovación científica y tecnológica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a cargo de algunas de las más privilegiadas mentes de la física, la ingeniería y las </a:t>
            </a:r>
            <a:r>
              <a:rPr lang="es-ES" dirty="0">
                <a:solidFill>
                  <a:srgbClr val="000000"/>
                </a:solidFill>
                <a:latin typeface="Open Sans" panose="020B0606030504020204" pitchFamily="34" charset="0"/>
              </a:rPr>
              <a:t>ciencias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aplicadas. Comienza a finales del siglo XIX y culmina con la radio digital de finales del </a:t>
            </a:r>
            <a:r>
              <a:rPr lang="es-ES" dirty="0">
                <a:solidFill>
                  <a:srgbClr val="000000"/>
                </a:solidFill>
                <a:latin typeface="Open Sans" panose="020B0606030504020204" pitchFamily="34" charset="0"/>
              </a:rPr>
              <a:t>siglo XX. </a:t>
            </a:r>
            <a:endParaRPr lang="es-E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es-E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 radio fue una importantísima invención que</a:t>
            </a:r>
            <a:r>
              <a:rPr lang="es-E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revolucionó para siempre las </a:t>
            </a:r>
            <a:r>
              <a:rPr lang="es-ES" b="1" dirty="0">
                <a:solidFill>
                  <a:srgbClr val="000000"/>
                </a:solidFill>
                <a:latin typeface="Open Sans" panose="020B0606030504020204" pitchFamily="34" charset="0"/>
              </a:rPr>
              <a:t>comunicaciones</a:t>
            </a:r>
            <a:r>
              <a:rPr lang="es-E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humanas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y que permitió el desarrollo de </a:t>
            </a:r>
            <a:r>
              <a:rPr lang="es-ES" dirty="0">
                <a:solidFill>
                  <a:srgbClr val="000000"/>
                </a:solidFill>
                <a:latin typeface="Open Sans" panose="020B0606030504020204" pitchFamily="34" charset="0"/>
              </a:rPr>
              <a:t>tecnologías 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posteriores como la </a:t>
            </a:r>
            <a:r>
              <a:rPr lang="es-ES" dirty="0">
                <a:solidFill>
                  <a:srgbClr val="000000"/>
                </a:solidFill>
                <a:latin typeface="Open Sans" panose="020B0606030504020204" pitchFamily="34" charset="0"/>
              </a:rPr>
              <a:t>televisión, 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 </a:t>
            </a:r>
            <a:r>
              <a:rPr lang="es-ES" dirty="0">
                <a:solidFill>
                  <a:srgbClr val="000000"/>
                </a:solidFill>
                <a:latin typeface="Open Sans" panose="020B0606030504020204" pitchFamily="34" charset="0"/>
              </a:rPr>
              <a:t>Internet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inalámbrico o el Radar y el Sonar.</a:t>
            </a:r>
          </a:p>
          <a:p>
            <a:endParaRPr lang="es-ES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s-ES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s-ES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l"/>
            <a:endParaRPr lang="es-E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/>
            <a:endParaRPr lang="es-E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52867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/>
        <p:sndAc>
          <p:stSnd>
            <p:snd r:embed="rId2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B1C9F4-D4CC-46ED-8D1E-98BF9CFD8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r>
              <a:rPr lang="es-ES" dirty="0"/>
              <a:t>La física de las ondas electromagnéticas</a:t>
            </a:r>
            <a:endParaRPr lang="es-CO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E75BE639-968A-483C-ADDF-9A49DD3408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7360"/>
            <a:ext cx="3516086" cy="4576354"/>
          </a:xfr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4E9A012-259A-437E-AEAF-EC8C01FD3E5B}"/>
              </a:ext>
            </a:extLst>
          </p:cNvPr>
          <p:cNvSpPr txBox="1"/>
          <p:nvPr/>
        </p:nvSpPr>
        <p:spPr>
          <a:xfrm>
            <a:off x="3516086" y="1737360"/>
            <a:ext cx="867591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600" b="0" i="0" dirty="0">
                <a:solidFill>
                  <a:srgbClr val="000000"/>
                </a:solidFill>
                <a:effectLst/>
                <a:latin typeface="Bodoni MT" panose="02070603080606020203" pitchFamily="18" charset="0"/>
                <a:ea typeface="MS UI Gothic" panose="020B0600070205080204" pitchFamily="34" charset="-128"/>
              </a:rPr>
              <a:t>La propagación de las ondas electromagnéticas fue </a:t>
            </a:r>
            <a:r>
              <a:rPr lang="es-ES" sz="1600" b="1" i="0" dirty="0">
                <a:solidFill>
                  <a:srgbClr val="000000"/>
                </a:solidFill>
                <a:effectLst/>
                <a:latin typeface="Bodoni MT" panose="02070603080606020203" pitchFamily="18" charset="0"/>
                <a:ea typeface="MS UI Gothic" panose="020B0600070205080204" pitchFamily="34" charset="-128"/>
              </a:rPr>
              <a:t>formulada por James C. Maxwell en 1873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Bodoni MT" panose="02070603080606020203" pitchFamily="18" charset="0"/>
                <a:ea typeface="MS UI Gothic" panose="020B0600070205080204" pitchFamily="34" charset="-128"/>
              </a:rPr>
              <a:t>, producto de sus experiencias al respecto en la década anterior. Maxwell se percató de que campos eléctricos variables creaban campos magnéticos variables y viceversa, gracias a lo cual podía generarse ondas electromagnéticas que se propagan en el espacio.</a:t>
            </a:r>
          </a:p>
          <a:p>
            <a:pPr algn="l"/>
            <a:r>
              <a:rPr lang="es-ES" sz="1600" b="0" i="0" dirty="0">
                <a:solidFill>
                  <a:srgbClr val="000000"/>
                </a:solidFill>
                <a:effectLst/>
                <a:latin typeface="Bodoni MT" panose="02070603080606020203" pitchFamily="18" charset="0"/>
                <a:ea typeface="MS UI Gothic" panose="020B0600070205080204" pitchFamily="34" charset="-128"/>
              </a:rPr>
              <a:t>Las teorías de Maxwell fueron puestas en práctica por Heinrich R. Hertz en 1888: logró crear artificialmente ondas electromagnéticas y detectarlas, a través de un aparato de su fabricación. </a:t>
            </a:r>
            <a:r>
              <a:rPr lang="es-ES" sz="1600" b="1" i="0" dirty="0">
                <a:solidFill>
                  <a:srgbClr val="000000"/>
                </a:solidFill>
                <a:effectLst/>
                <a:latin typeface="Bodoni MT" panose="02070603080606020203" pitchFamily="18" charset="0"/>
                <a:ea typeface="MS UI Gothic" panose="020B0600070205080204" pitchFamily="34" charset="-128"/>
              </a:rPr>
              <a:t>Hertz demostró que las ondas tenían características similares a la </a:t>
            </a:r>
            <a:r>
              <a:rPr lang="es-ES" sz="1600" b="1" dirty="0">
                <a:solidFill>
                  <a:srgbClr val="000000"/>
                </a:solidFill>
                <a:latin typeface="Bodoni MT" panose="02070603080606020203" pitchFamily="18" charset="0"/>
                <a:ea typeface="MS UI Gothic" panose="020B0600070205080204" pitchFamily="34" charset="-128"/>
              </a:rPr>
              <a:t>luz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Bodoni MT" panose="02070603080606020203" pitchFamily="18" charset="0"/>
                <a:ea typeface="MS UI Gothic" panose="020B0600070205080204" pitchFamily="34" charset="-128"/>
              </a:rPr>
              <a:t> y se movían a una velocidad semejante.</a:t>
            </a:r>
          </a:p>
          <a:p>
            <a:pPr algn="l"/>
            <a:r>
              <a:rPr lang="es-ES" sz="1600" b="0" i="0" dirty="0">
                <a:solidFill>
                  <a:srgbClr val="000000"/>
                </a:solidFill>
                <a:effectLst/>
                <a:latin typeface="Bodoni MT" panose="02070603080606020203" pitchFamily="18" charset="0"/>
                <a:ea typeface="MS UI Gothic" panose="020B0600070205080204" pitchFamily="34" charset="-128"/>
              </a:rPr>
              <a:t>En consecuencia, </a:t>
            </a:r>
            <a:r>
              <a:rPr lang="es-ES" sz="1600" b="1" i="0" dirty="0">
                <a:solidFill>
                  <a:srgbClr val="000000"/>
                </a:solidFill>
                <a:effectLst/>
                <a:latin typeface="Bodoni MT" panose="02070603080606020203" pitchFamily="18" charset="0"/>
                <a:ea typeface="MS UI Gothic" panose="020B0600070205080204" pitchFamily="34" charset="-128"/>
              </a:rPr>
              <a:t>las ondas podían también reflejarse, desviarse, polarizarse, etc.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Bodoni MT" panose="02070603080606020203" pitchFamily="18" charset="0"/>
                <a:ea typeface="MS UI Gothic" panose="020B0600070205080204" pitchFamily="34" charset="-128"/>
              </a:rPr>
              <a:t>, ya que se trataba de variaciones electromagnéticas del mismo espectro. En homenaje a este científico, las ondas electromagnéticas se denominan “ondas hertzianas”.</a:t>
            </a:r>
          </a:p>
          <a:p>
            <a:pPr algn="l"/>
            <a:r>
              <a:rPr lang="es-ES" sz="1600" b="1" i="0" dirty="0">
                <a:solidFill>
                  <a:srgbClr val="000000"/>
                </a:solidFill>
                <a:effectLst/>
                <a:latin typeface="Bodoni MT" panose="02070603080606020203" pitchFamily="18" charset="0"/>
                <a:ea typeface="MS UI Gothic" panose="020B0600070205080204" pitchFamily="34" charset="-128"/>
              </a:rPr>
              <a:t>La primera transmisión de ondas hertzianas tuvo lugar en nochebuena de 1906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Bodoni MT" panose="02070603080606020203" pitchFamily="18" charset="0"/>
                <a:ea typeface="MS UI Gothic" panose="020B0600070205080204" pitchFamily="34" charset="-128"/>
              </a:rPr>
              <a:t>, gracias a un alternador electromagnético de alta frecuencia que generaba ondas moduladas en amplitud (AM). Se transmitió la </a:t>
            </a:r>
            <a:r>
              <a:rPr lang="es-ES" sz="1600" dirty="0">
                <a:solidFill>
                  <a:srgbClr val="000000"/>
                </a:solidFill>
                <a:latin typeface="Bodoni MT" panose="02070603080606020203" pitchFamily="18" charset="0"/>
                <a:ea typeface="MS UI Gothic" panose="020B0600070205080204" pitchFamily="34" charset="-128"/>
              </a:rPr>
              <a:t>voz 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Bodoni MT" panose="02070603080606020203" pitchFamily="18" charset="0"/>
                <a:ea typeface="MS UI Gothic" panose="020B0600070205080204" pitchFamily="34" charset="-128"/>
              </a:rPr>
              <a:t>de Reginald Aubrey Fessenden cantando un villancico desde Brant Rock Station, Massachusetts, y su voz fue captada por los barcos en la costa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54743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/>
        <p:sndAc>
          <p:stSnd>
            <p:snd r:embed="rId2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9F894C-7FE0-4AE1-B4BC-AE8AA265E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3420B2-20E4-4A40-A828-9078DCB670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Antecedentes de la radio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C96F9-55C5-4DDB-98DE-FF4BC8AF41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4043" y="2394858"/>
            <a:ext cx="5360997" cy="3565676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s-ES" b="0" i="0" dirty="0">
                <a:solidFill>
                  <a:srgbClr val="000000"/>
                </a:solidFill>
                <a:effectLst/>
                <a:latin typeface="Bell MT" panose="02020503060305020303" pitchFamily="18" charset="0"/>
                <a:cs typeface="Segoe UI" panose="020B0502040204020203" pitchFamily="34" charset="0"/>
              </a:rPr>
              <a:t>Antes de que la radio se inventara, surgieron dos importantes inventos a inicios y mediados del siglo XIX: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1" i="0" dirty="0">
                <a:solidFill>
                  <a:srgbClr val="000000"/>
                </a:solidFill>
                <a:effectLst/>
                <a:latin typeface="Bell MT" panose="02020503060305020303" pitchFamily="18" charset="0"/>
                <a:cs typeface="Segoe UI" panose="020B0502040204020203" pitchFamily="34" charset="0"/>
              </a:rPr>
              <a:t>La pila voltaica.</a:t>
            </a:r>
            <a:r>
              <a:rPr lang="es-ES" b="0" i="0" dirty="0">
                <a:solidFill>
                  <a:srgbClr val="000000"/>
                </a:solidFill>
                <a:effectLst/>
                <a:latin typeface="Bell MT" panose="02020503060305020303" pitchFamily="18" charset="0"/>
                <a:cs typeface="Segoe UI" panose="020B0502040204020203" pitchFamily="34" charset="0"/>
              </a:rPr>
              <a:t> Creada por Alessandro Volta, que era una suerte de pila capaz de producir campos eléctricos.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1" i="0" dirty="0">
                <a:solidFill>
                  <a:srgbClr val="000000"/>
                </a:solidFill>
                <a:effectLst/>
                <a:latin typeface="Bell MT" panose="02020503060305020303" pitchFamily="18" charset="0"/>
                <a:cs typeface="Segoe UI" panose="020B0502040204020203" pitchFamily="34" charset="0"/>
              </a:rPr>
              <a:t>El telégrafo. </a:t>
            </a:r>
            <a:r>
              <a:rPr lang="es-ES" b="0" i="0" dirty="0">
                <a:solidFill>
                  <a:srgbClr val="000000"/>
                </a:solidFill>
                <a:effectLst/>
                <a:latin typeface="Bell MT" panose="02020503060305020303" pitchFamily="18" charset="0"/>
                <a:cs typeface="Segoe UI" panose="020B0502040204020203" pitchFamily="34" charset="0"/>
              </a:rPr>
              <a:t>Creado por Joseph Henry, y mejorado por Samuel Morse, que era un artefacto capaz de enviar y recibir señales eléctricas transmitidas a lo largo de un cable conductor, traduciéndolas luego en un mensaje escrito, gracias a un código numérico.</a:t>
            </a:r>
          </a:p>
          <a:p>
            <a:pPr algn="l"/>
            <a:r>
              <a:rPr lang="es-ES" b="0" i="0" dirty="0">
                <a:solidFill>
                  <a:srgbClr val="000000"/>
                </a:solidFill>
                <a:effectLst/>
                <a:latin typeface="Bell MT" panose="02020503060305020303" pitchFamily="18" charset="0"/>
                <a:cs typeface="Segoe UI" panose="020B0502040204020203" pitchFamily="34" charset="0"/>
              </a:rPr>
              <a:t>Otro antecedente importante fue </a:t>
            </a:r>
            <a:r>
              <a:rPr lang="es-ES" b="1" i="0" dirty="0">
                <a:solidFill>
                  <a:srgbClr val="000000"/>
                </a:solidFill>
                <a:effectLst/>
                <a:latin typeface="Bell MT" panose="02020503060305020303" pitchFamily="18" charset="0"/>
                <a:cs typeface="Segoe UI" panose="020B0502040204020203" pitchFamily="34" charset="0"/>
              </a:rPr>
              <a:t>la invención de la telefonía</a:t>
            </a:r>
            <a:r>
              <a:rPr lang="es-ES" b="0" i="0" dirty="0">
                <a:solidFill>
                  <a:srgbClr val="000000"/>
                </a:solidFill>
                <a:effectLst/>
                <a:latin typeface="Bell MT" panose="02020503060305020303" pitchFamily="18" charset="0"/>
                <a:cs typeface="Segoe UI" panose="020B0502040204020203" pitchFamily="34" charset="0"/>
              </a:rPr>
              <a:t>, obra de Graham Bell, presentado en 1875. Semejante al telégrafo, este invento podía transmitir el </a:t>
            </a:r>
            <a:r>
              <a:rPr lang="es-ES" dirty="0">
                <a:solidFill>
                  <a:srgbClr val="000000"/>
                </a:solidFill>
                <a:latin typeface="Bell MT" panose="02020503060305020303" pitchFamily="18" charset="0"/>
                <a:cs typeface="Segoe UI" panose="020B0502040204020203" pitchFamily="34" charset="0"/>
              </a:rPr>
              <a:t>sonido </a:t>
            </a:r>
            <a:r>
              <a:rPr lang="es-ES" b="0" i="0" dirty="0">
                <a:solidFill>
                  <a:srgbClr val="000000"/>
                </a:solidFill>
                <a:effectLst/>
                <a:latin typeface="Bell MT" panose="02020503060305020303" pitchFamily="18" charset="0"/>
                <a:cs typeface="Segoe UI" panose="020B0502040204020203" pitchFamily="34" charset="0"/>
              </a:rPr>
              <a:t>de la voz humana a través de cables conductores, bajo la forma de impulsos </a:t>
            </a:r>
            <a:r>
              <a:rPr lang="es-ES" dirty="0">
                <a:solidFill>
                  <a:srgbClr val="000000"/>
                </a:solidFill>
                <a:latin typeface="Bell MT" panose="02020503060305020303" pitchFamily="18" charset="0"/>
                <a:cs typeface="Segoe UI" panose="020B0502040204020203" pitchFamily="34" charset="0"/>
              </a:rPr>
              <a:t>eléctricos</a:t>
            </a:r>
            <a:r>
              <a:rPr lang="es-ES" b="0" i="0" dirty="0">
                <a:solidFill>
                  <a:srgbClr val="000000"/>
                </a:solidFill>
                <a:effectLst/>
                <a:latin typeface="Bell MT" panose="02020503060305020303" pitchFamily="18" charset="0"/>
                <a:cs typeface="Segoe UI" panose="020B0502040204020203" pitchFamily="34" charset="0"/>
              </a:rPr>
              <a:t>.</a:t>
            </a:r>
          </a:p>
          <a:p>
            <a:pPr algn="l"/>
            <a:r>
              <a:rPr lang="es-ES" b="0" i="0" dirty="0">
                <a:solidFill>
                  <a:srgbClr val="000000"/>
                </a:solidFill>
                <a:effectLst/>
                <a:latin typeface="Bell MT" panose="02020503060305020303" pitchFamily="18" charset="0"/>
                <a:cs typeface="Segoe UI" panose="020B0502040204020203" pitchFamily="34" charset="0"/>
              </a:rPr>
              <a:t>Y por último está </a:t>
            </a:r>
            <a:r>
              <a:rPr lang="es-ES" b="1" i="0" dirty="0">
                <a:solidFill>
                  <a:srgbClr val="000000"/>
                </a:solidFill>
                <a:effectLst/>
                <a:latin typeface="Bell MT" panose="02020503060305020303" pitchFamily="18" charset="0"/>
                <a:cs typeface="Segoe UI" panose="020B0502040204020203" pitchFamily="34" charset="0"/>
              </a:rPr>
              <a:t>el invento del soviético Aleksandr Popov</a:t>
            </a:r>
            <a:r>
              <a:rPr lang="es-ES" b="0" i="0" dirty="0">
                <a:solidFill>
                  <a:srgbClr val="000000"/>
                </a:solidFill>
                <a:effectLst/>
                <a:latin typeface="Bell MT" panose="02020503060305020303" pitchFamily="18" charset="0"/>
                <a:cs typeface="Segoe UI" panose="020B0502040204020203" pitchFamily="34" charset="0"/>
              </a:rPr>
              <a:t>, quien inventó la antena y realizó con ella las primeras transmisiones de onda electromagnética a corta distancia.</a:t>
            </a:r>
          </a:p>
          <a:p>
            <a:br>
              <a:rPr lang="es-E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7154606-F2DC-4A6A-8681-752F3A375F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CO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Origen de la radio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4E1F7BD-BC84-4FCC-9296-86086AF2C20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pPr algn="l"/>
            <a:r>
              <a:rPr lang="es-ES" b="0" i="0" dirty="0">
                <a:solidFill>
                  <a:srgbClr val="000000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Existe una polémica histórica respecto al creador de la radio. Por un lado, el famoso inventor serbio </a:t>
            </a:r>
            <a:r>
              <a:rPr lang="es-ES" b="1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Nikola Tesla </a:t>
            </a:r>
            <a:r>
              <a:rPr lang="es-ES" b="1" i="0" dirty="0">
                <a:solidFill>
                  <a:srgbClr val="000000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presentó la primera patente de un receptor de ondas hertzianas</a:t>
            </a:r>
            <a:r>
              <a:rPr lang="es-ES" b="0" i="0" dirty="0">
                <a:solidFill>
                  <a:srgbClr val="000000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. Sin embargo, el italiano Guglielmo Marconi produjo el primer aparato receptor de ondas hertzianas en 1896.</a:t>
            </a:r>
          </a:p>
          <a:p>
            <a:pPr algn="l"/>
            <a:r>
              <a:rPr lang="es-ES" b="0" i="0" dirty="0">
                <a:solidFill>
                  <a:srgbClr val="000000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Marconi procedió a demostrar a la marina y al ejército las aplicaciones de su invento, y por eso es recordado como el creador de la radio.</a:t>
            </a:r>
            <a:r>
              <a:rPr lang="es-ES" b="1" i="0" dirty="0">
                <a:solidFill>
                  <a:srgbClr val="000000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 Muchos creen que existe una evidencia del robo de Marconi</a:t>
            </a:r>
            <a:r>
              <a:rPr lang="es-ES" b="0" i="0" dirty="0">
                <a:solidFill>
                  <a:srgbClr val="000000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  <a:p>
            <a:pPr algn="l"/>
            <a:r>
              <a:rPr lang="es-ES" b="0" i="0" dirty="0">
                <a:solidFill>
                  <a:srgbClr val="000000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La confusión se debe a que</a:t>
            </a:r>
            <a:r>
              <a:rPr lang="es-ES" b="1" i="0" dirty="0">
                <a:solidFill>
                  <a:srgbClr val="000000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 la Corte Suprema de Estados Unidos en 1943 falló contra la Marconi Wireless Tel. Co.</a:t>
            </a:r>
            <a:r>
              <a:rPr lang="es-ES" b="0" i="0" dirty="0">
                <a:solidFill>
                  <a:srgbClr val="000000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, </a:t>
            </a:r>
            <a:r>
              <a:rPr lang="es-ES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empresa </a:t>
            </a:r>
            <a:r>
              <a:rPr lang="es-ES" b="0" i="0" dirty="0">
                <a:solidFill>
                  <a:srgbClr val="000000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que reclamaba el uso por parte del ejército estadounidense del radio durante la </a:t>
            </a:r>
            <a:r>
              <a:rPr lang="es-ES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Primera Guerra Mundial</a:t>
            </a:r>
            <a:r>
              <a:rPr lang="es-ES" b="0" i="0" dirty="0">
                <a:solidFill>
                  <a:srgbClr val="000000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, sin pagar derechos de patente. Sin embargo, dicho fallo no tiene nada que ver con quién inventó la radio</a:t>
            </a:r>
          </a:p>
        </p:txBody>
      </p:sp>
      <p:pic>
        <p:nvPicPr>
          <p:cNvPr id="3074" name="Picture 2" descr="historia de la radio - Guglielmo Marconi">
            <a:extLst>
              <a:ext uri="{FF2B5EF4-FFF2-40B4-BE49-F238E27FC236}">
                <a16:creationId xmlns:a16="http://schemas.microsoft.com/office/drawing/2014/main" id="{64953BCF-450B-417D-B900-8F29709D1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02" y="5408567"/>
            <a:ext cx="4679398" cy="86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893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/>
        <p:sndAc>
          <p:stSnd>
            <p:snd r:embed="rId2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A8BB52-32D0-4482-83E2-E2342A11E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Primeras transmisiones de radio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5D142E7-4EE7-4D7F-980A-13E08A4A16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s-ES" b="0" i="0" dirty="0">
                <a:solidFill>
                  <a:srgbClr val="000000"/>
                </a:solidFill>
                <a:effectLst/>
                <a:latin typeface="OCR A Extended" panose="02010509020102010303" pitchFamily="50" charset="0"/>
              </a:rPr>
              <a:t>La primera transmisión de radio a lo largo de grandes distancias </a:t>
            </a:r>
            <a:r>
              <a:rPr lang="es-ES" b="1" i="0" dirty="0">
                <a:solidFill>
                  <a:srgbClr val="000000"/>
                </a:solidFill>
                <a:effectLst/>
                <a:latin typeface="OCR A Extended" panose="02010509020102010303" pitchFamily="50" charset="0"/>
              </a:rPr>
              <a:t>la llevó a cabo el mismo Marconi en 1899</a:t>
            </a:r>
            <a:r>
              <a:rPr lang="es-ES" b="0" i="0" dirty="0">
                <a:solidFill>
                  <a:srgbClr val="000000"/>
                </a:solidFill>
                <a:effectLst/>
                <a:latin typeface="OCR A Extended" panose="02010509020102010303" pitchFamily="50" charset="0"/>
              </a:rPr>
              <a:t>, a lo largo del Canal de la Mancha entre Dover (</a:t>
            </a:r>
            <a:r>
              <a:rPr lang="es-ES" dirty="0">
                <a:solidFill>
                  <a:srgbClr val="000000"/>
                </a:solidFill>
                <a:latin typeface="OCR A Extended" panose="02010509020102010303" pitchFamily="50" charset="0"/>
              </a:rPr>
              <a:t>Inglaterra)</a:t>
            </a:r>
            <a:r>
              <a:rPr lang="es-ES" b="0" i="0" dirty="0">
                <a:solidFill>
                  <a:srgbClr val="000000"/>
                </a:solidFill>
                <a:effectLst/>
                <a:latin typeface="OCR A Extended" panose="02010509020102010303" pitchFamily="50" charset="0"/>
              </a:rPr>
              <a:t> y Boulogne (</a:t>
            </a:r>
            <a:r>
              <a:rPr lang="es-ES" dirty="0">
                <a:solidFill>
                  <a:srgbClr val="000000"/>
                </a:solidFill>
                <a:latin typeface="OCR A Extended" panose="02010509020102010303" pitchFamily="50" charset="0"/>
              </a:rPr>
              <a:t>Francia)</a:t>
            </a:r>
            <a:r>
              <a:rPr lang="es-ES" b="0" i="0" dirty="0">
                <a:solidFill>
                  <a:srgbClr val="000000"/>
                </a:solidFill>
                <a:effectLst/>
                <a:latin typeface="OCR A Extended" panose="02010509020102010303" pitchFamily="50" charset="0"/>
              </a:rPr>
              <a:t> una distancia de unos 48 kilómetros. Así quedaba demostrada la capacidad de este nuevo invento que la gente llamaba “el telégrafo sin hilos”.</a:t>
            </a:r>
            <a:endParaRPr lang="es-CO" dirty="0">
              <a:latin typeface="OCR A Extended" panose="02010509020102010303" pitchFamily="50" charset="0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6C00A9-82C2-49CE-B8FD-28B6A92C7E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2582333"/>
            <a:ext cx="4937760" cy="3720495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s-E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Luego se produjo la primera transmisión en Norteamérica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a la cual nos hemos referido, en la nochebuena de 1906. Las transmisiones comerciales regulares y para entretenimiento de la </a:t>
            </a:r>
            <a:r>
              <a:rPr lang="es-ES" dirty="0">
                <a:solidFill>
                  <a:srgbClr val="000000"/>
                </a:solidFill>
                <a:latin typeface="Open Sans" panose="020B0606030504020204" pitchFamily="34" charset="0"/>
              </a:rPr>
              <a:t>población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comenzaron en 1920. Una de las primeras tuvo lugar en </a:t>
            </a:r>
            <a:r>
              <a:rPr lang="es-ES" dirty="0">
                <a:solidFill>
                  <a:srgbClr val="000000"/>
                </a:solidFill>
                <a:latin typeface="Open Sans" panose="020B0606030504020204" pitchFamily="34" charset="0"/>
              </a:rPr>
              <a:t>Buenos Aires Argentina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Se trató de la ópera </a:t>
            </a:r>
            <a:r>
              <a:rPr lang="es-ES" b="0" i="1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Parsifal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de Richard Wagner, transmitida desde la azotea del Teatro Coliseo.</a:t>
            </a:r>
          </a:p>
          <a:p>
            <a:pPr algn="l"/>
            <a:r>
              <a:rPr lang="es-E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Cinco años después ya había una docena de emisoras de radio en la ciudad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y otras tantas en el interior del país. Las transmisiones tenían lugar en horarios breves del atardecer hasta medianoche.</a:t>
            </a:r>
          </a:p>
          <a:p>
            <a:pPr algn="l"/>
            <a:r>
              <a:rPr lang="es-E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Similarmente, </a:t>
            </a:r>
            <a:r>
              <a:rPr lang="es-E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 primera emisora regular de tipo informativo del mundo surgió en Estados Unidos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y se llamaba 8MK (hoy se llama WWJ). Se inauguró en Detroit, Michigan, en 1920, y pertenecía a </a:t>
            </a:r>
            <a:r>
              <a:rPr lang="es-ES" b="0" i="1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The</a:t>
            </a:r>
            <a:r>
              <a:rPr lang="es-ES" b="0" i="1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Detroit News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En 1922 se inauguraba en Londres la British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Broadcasting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Corporation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(BBC) que resultaría de las más famosas del mundo.</a:t>
            </a:r>
          </a:p>
          <a:p>
            <a:pPr algn="l"/>
            <a:endParaRPr lang="es-E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1B0FDC8-0E08-46DE-8FFD-A4EA70FCCA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s-CO" b="1" i="0" u="none" strike="noStrike" dirty="0">
                <a:solidFill>
                  <a:srgbClr val="00B050"/>
                </a:solidFill>
                <a:effectLst/>
                <a:latin typeface="Bahnschrift SemiBold SemiConden" panose="020B0502040204020203" pitchFamily="34" charset="0"/>
              </a:rPr>
              <a:t>La época dorada de la radio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B8A7575-64F6-4E8E-A1FA-C752C6FA2C4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pPr algn="l"/>
            <a:r>
              <a:rPr lang="es-E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 considera la época dorada de la radio a</a:t>
            </a:r>
            <a:r>
              <a:rPr lang="es-E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los años que van desde 1920 a 1930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inclusive, en la que hubo una verdadera explosión mundial de emisoras de radio, especialmente en los países industrializados.</a:t>
            </a:r>
          </a:p>
          <a:p>
            <a:pPr algn="l"/>
            <a:r>
              <a:rPr lang="es-E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 esa época </a:t>
            </a:r>
            <a:r>
              <a:rPr lang="es-E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 inventó un nuevo altavoz de bobina móvil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obra de los norteamericanos Chester W. Rice y Edward Washburn Kellogg, que resolvió muchos problemas a la hora de escuchar la radio. Hasta ese entonces, había diversos métodos para hacerlo, como conectar audífonos directo a la caja del aparato.</a:t>
            </a:r>
            <a:endParaRPr lang="es-CO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/>
            <a:endParaRPr lang="es-E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414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/>
        <p:sndAc>
          <p:stSnd>
            <p:snd r:embed="rId2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E47E86-E7F4-46D8-BC65-03DD3E9FB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A8DB75-91F1-4E14-90EC-747F1B1FAB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i="0" u="none" strike="noStrike" dirty="0">
                <a:solidFill>
                  <a:srgbClr val="002060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La radio en el automóvil</a:t>
            </a:r>
          </a:p>
          <a:p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CC6C572-4BC5-4E33-9108-347577C0EB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F517E9D-2141-4222-A0FC-98AF6CDD4AA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es-ES" b="0" i="0" dirty="0">
                <a:solidFill>
                  <a:srgbClr val="000000"/>
                </a:solidFill>
                <a:effectLst/>
                <a:latin typeface="Old English Text MT" panose="03040902040508030806" pitchFamily="66" charset="0"/>
              </a:rPr>
              <a:t>La popularización de la radio llevó a querer oírla en diversos ámbitos, entre ellos al conducir. Por eso, </a:t>
            </a:r>
            <a:r>
              <a:rPr lang="es-ES" b="1" i="0" dirty="0">
                <a:solidFill>
                  <a:srgbClr val="000000"/>
                </a:solidFill>
                <a:effectLst/>
                <a:latin typeface="Old English Text MT" panose="03040902040508030806" pitchFamily="66" charset="0"/>
              </a:rPr>
              <a:t>en 1927 se produjeron y promocionaron las primeras radios para automóviles</a:t>
            </a:r>
            <a:r>
              <a:rPr lang="es-ES" b="0" i="0" dirty="0">
                <a:solidFill>
                  <a:srgbClr val="000000"/>
                </a:solidFill>
                <a:effectLst/>
                <a:latin typeface="Old English Text MT" panose="03040902040508030806" pitchFamily="66" charset="0"/>
              </a:rPr>
              <a:t>, especialmente las de la marca </a:t>
            </a:r>
            <a:r>
              <a:rPr lang="es-ES" b="0" i="1" dirty="0" err="1">
                <a:solidFill>
                  <a:srgbClr val="000000"/>
                </a:solidFill>
                <a:effectLst/>
                <a:latin typeface="Old English Text MT" panose="03040902040508030806" pitchFamily="66" charset="0"/>
              </a:rPr>
              <a:t>Philco</a:t>
            </a:r>
            <a:r>
              <a:rPr lang="es-ES" b="0" i="1" dirty="0">
                <a:solidFill>
                  <a:srgbClr val="000000"/>
                </a:solidFill>
                <a:effectLst/>
                <a:latin typeface="Old English Text MT" panose="03040902040508030806" pitchFamily="66" charset="0"/>
              </a:rPr>
              <a:t> </a:t>
            </a:r>
            <a:r>
              <a:rPr lang="es-ES" b="0" i="1" dirty="0" err="1">
                <a:solidFill>
                  <a:srgbClr val="000000"/>
                </a:solidFill>
                <a:effectLst/>
                <a:latin typeface="Old English Text MT" panose="03040902040508030806" pitchFamily="66" charset="0"/>
              </a:rPr>
              <a:t>Transitone</a:t>
            </a:r>
            <a:r>
              <a:rPr lang="es-ES" b="0" i="0" dirty="0">
                <a:solidFill>
                  <a:srgbClr val="000000"/>
                </a:solidFill>
                <a:effectLst/>
                <a:latin typeface="Old English Text MT" panose="03040902040508030806" pitchFamily="66" charset="0"/>
              </a:rPr>
              <a:t>.</a:t>
            </a:r>
          </a:p>
          <a:p>
            <a:pPr algn="l"/>
            <a:r>
              <a:rPr lang="es-ES" b="0" i="0" dirty="0">
                <a:solidFill>
                  <a:srgbClr val="000000"/>
                </a:solidFill>
                <a:effectLst/>
                <a:latin typeface="Old English Text MT" panose="03040902040508030806" pitchFamily="66" charset="0"/>
              </a:rPr>
              <a:t>Desde entonces, </a:t>
            </a:r>
            <a:r>
              <a:rPr lang="es-ES" b="1" i="0" dirty="0">
                <a:solidFill>
                  <a:srgbClr val="000000"/>
                </a:solidFill>
                <a:effectLst/>
                <a:latin typeface="Old English Text MT" panose="03040902040508030806" pitchFamily="66" charset="0"/>
              </a:rPr>
              <a:t>la asociación entre el radio, el reproductor de música y el automóvil</a:t>
            </a:r>
            <a:r>
              <a:rPr lang="es-ES" b="0" i="0" dirty="0">
                <a:solidFill>
                  <a:srgbClr val="000000"/>
                </a:solidFill>
                <a:effectLst/>
                <a:latin typeface="Old English Text MT" panose="03040902040508030806" pitchFamily="66" charset="0"/>
              </a:rPr>
              <a:t> no se detuvo, valiéndose del hecho de que la vista ha de estar ocupada durante el manejo, pero no así el sentido del oído.</a:t>
            </a:r>
          </a:p>
          <a:p>
            <a:br>
              <a:rPr lang="es-E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endParaRPr lang="es-CO" dirty="0"/>
          </a:p>
        </p:txBody>
      </p:sp>
      <p:pic>
        <p:nvPicPr>
          <p:cNvPr id="5122" name="Picture 2" descr="historia de la radio automovil">
            <a:extLst>
              <a:ext uri="{FF2B5EF4-FFF2-40B4-BE49-F238E27FC236}">
                <a16:creationId xmlns:a16="http://schemas.microsoft.com/office/drawing/2014/main" id="{B01401A5-BD20-4C27-BD8B-B4CFADEFF36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92" y="2166257"/>
            <a:ext cx="5939877" cy="415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210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/>
        <p:sndAc>
          <p:stSnd>
            <p:snd r:embed="rId2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65FC0A-896A-46B5-B00D-631AF27EE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74330" y="-1811172"/>
            <a:ext cx="13647811" cy="1811172"/>
          </a:xfrm>
        </p:spPr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8A03005-D68C-4C37-BAD1-7BA1A78471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b="1" i="0" u="none" strike="noStrike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La radio de transistores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7E8821B-D932-4796-98AC-35B047B426D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algn="l"/>
            <a:r>
              <a:rPr lang="es-ES" b="0" i="0" dirty="0"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En 1948 se revolucionó el mundo de la electrónica con la aparición de los </a:t>
            </a:r>
            <a:r>
              <a:rPr lang="es-ES" dirty="0">
                <a:solidFill>
                  <a:srgbClr val="000000"/>
                </a:solidFill>
                <a:latin typeface="Segoe Script" panose="030B0504020000000003" pitchFamily="66" charset="0"/>
              </a:rPr>
              <a:t>transistores,</a:t>
            </a:r>
            <a:r>
              <a:rPr lang="es-ES" b="0" i="0" dirty="0"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r>
              <a:rPr lang="es-ES" b="1" i="0" dirty="0"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obra de la empresa norteamericana Bell</a:t>
            </a:r>
            <a:r>
              <a:rPr lang="es-ES" b="0" i="0" dirty="0"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: artefactos semiconductores capaces de interrumpir, atenuar o dejar fluir una corriente eléctrica.</a:t>
            </a:r>
          </a:p>
          <a:p>
            <a:pPr algn="l"/>
            <a:r>
              <a:rPr lang="es-ES" b="0" i="0" dirty="0"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Su invención </a:t>
            </a:r>
            <a:r>
              <a:rPr lang="es-ES" b="1" i="0" dirty="0"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les valió el </a:t>
            </a:r>
            <a:r>
              <a:rPr lang="es-ES" b="1" dirty="0">
                <a:solidFill>
                  <a:srgbClr val="000000"/>
                </a:solidFill>
                <a:latin typeface="Segoe Script" panose="030B0504020000000003" pitchFamily="66" charset="0"/>
              </a:rPr>
              <a:t>Premio Nobel </a:t>
            </a:r>
            <a:r>
              <a:rPr lang="es-ES" b="1" i="0" dirty="0"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de física en 1956</a:t>
            </a:r>
            <a:r>
              <a:rPr lang="es-ES" b="0" i="0" dirty="0"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a los tres ingenieros John Bardeen, Walter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Brattain</a:t>
            </a:r>
            <a:r>
              <a:rPr lang="es-ES" b="0" i="0" dirty="0"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y William Shockley. Este artefacto permitió la aparición en 1953 de la primera radio de transistores, obra de la empresa alemana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Intermetall</a:t>
            </a:r>
            <a:r>
              <a:rPr lang="es-ES" b="0" i="0" dirty="0"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.</a:t>
            </a:r>
          </a:p>
          <a:p>
            <a:pPr algn="l"/>
            <a:r>
              <a:rPr lang="es-ES" b="0" i="0" dirty="0"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Estas nuevas radios de transistores</a:t>
            </a:r>
            <a:r>
              <a:rPr lang="es-ES" b="1" i="0" dirty="0"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eran más eficientes, livianas, económicas y pequeñas </a:t>
            </a:r>
            <a:r>
              <a:rPr lang="es-ES" b="0" i="0" dirty="0"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que las tradicionales. Dispararon la producción de aparatos de radio por millones en las décadas de 1960 y 1970, cuando se convirtieron en un medio popular para seguir las </a:t>
            </a:r>
            <a:r>
              <a:rPr lang="es-ES" dirty="0">
                <a:solidFill>
                  <a:srgbClr val="000000"/>
                </a:solidFill>
                <a:latin typeface="Segoe Script" panose="030B0504020000000003" pitchFamily="66" charset="0"/>
              </a:rPr>
              <a:t>noticias</a:t>
            </a:r>
            <a:r>
              <a:rPr lang="es-ES" b="0" i="0" dirty="0"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durante la </a:t>
            </a:r>
            <a:r>
              <a:rPr lang="es-ES" dirty="0">
                <a:solidFill>
                  <a:srgbClr val="000000"/>
                </a:solidFill>
                <a:latin typeface="Segoe Script" panose="030B0504020000000003" pitchFamily="66" charset="0"/>
              </a:rPr>
              <a:t>Guerra Fría,</a:t>
            </a:r>
            <a:r>
              <a:rPr lang="es-ES" b="0" i="0" dirty="0"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Su vida útil duró hasta los 80, cuando fueron reemplazados por nuevas </a:t>
            </a:r>
            <a:r>
              <a:rPr lang="es-ES" dirty="0">
                <a:solidFill>
                  <a:srgbClr val="000000"/>
                </a:solidFill>
                <a:latin typeface="Segoe Script" panose="030B0504020000000003" pitchFamily="66" charset="0"/>
              </a:rPr>
              <a:t>tecnologías</a:t>
            </a:r>
            <a:r>
              <a:rPr lang="es-ES" b="0" i="0" dirty="0"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más eficientes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942671E-FC11-4DF3-87F3-74D9BFCBBF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CO" b="1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La radio digital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89A538F-9865-4B1A-948C-D668ABEC0D7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ES" b="0" i="0" dirty="0">
                <a:solidFill>
                  <a:srgbClr val="000000"/>
                </a:solidFill>
                <a:effectLst/>
                <a:latin typeface="SimSun-ExtB" panose="02010609060101010101" pitchFamily="49" charset="-122"/>
                <a:ea typeface="SimSun-ExtB" panose="02010609060101010101" pitchFamily="49" charset="-122"/>
              </a:rPr>
              <a:t>La radio sobrevivió hasta la era digital, a pesar del notorio declive que durante los 80 y 90 sufrió, a causa de la popularización de la televisión. </a:t>
            </a:r>
            <a:r>
              <a:rPr lang="es-ES" b="1" i="0" dirty="0">
                <a:solidFill>
                  <a:srgbClr val="000000"/>
                </a:solidFill>
                <a:effectLst/>
                <a:latin typeface="SimSun-ExtB" panose="02010609060101010101" pitchFamily="49" charset="-122"/>
                <a:ea typeface="SimSun-ExtB" panose="02010609060101010101" pitchFamily="49" charset="-122"/>
              </a:rPr>
              <a:t>Con Internet y las posibilidades tecnológicas del nuevo milenio ganó nueva vida</a:t>
            </a:r>
            <a:r>
              <a:rPr lang="es-ES" b="0" i="0" dirty="0">
                <a:solidFill>
                  <a:srgbClr val="000000"/>
                </a:solidFill>
                <a:effectLst/>
                <a:latin typeface="SimSun-ExtB" panose="02010609060101010101" pitchFamily="49" charset="-122"/>
                <a:ea typeface="SimSun-ExtB" panose="02010609060101010101" pitchFamily="49" charset="-122"/>
              </a:rPr>
              <a:t>, y aparecieron las primeras radios digitales, transmitidas online. También aparecieron los podcasts, que son emisiones radiales descargables.</a:t>
            </a:r>
            <a:endParaRPr lang="es-CO" dirty="0">
              <a:latin typeface="SimSun-ExtB" panose="02010609060101010101" pitchFamily="49" charset="-122"/>
              <a:ea typeface="SimSun-ExtB" panose="02010609060101010101" pitchFamily="49" charset="-122"/>
            </a:endParaRPr>
          </a:p>
        </p:txBody>
      </p:sp>
      <p:pic>
        <p:nvPicPr>
          <p:cNvPr id="6146" name="Picture 2" descr="Historia de la radio">
            <a:extLst>
              <a:ext uri="{FF2B5EF4-FFF2-40B4-BE49-F238E27FC236}">
                <a16:creationId xmlns:a16="http://schemas.microsoft.com/office/drawing/2014/main" id="{0954E96D-2CC7-46B7-808D-295C1E715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29" y="0"/>
            <a:ext cx="11254039" cy="184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480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/>
        <p:sndAc>
          <p:stSnd>
            <p:snd r:embed="rId2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775DB0-44BC-4C68-9BEA-4AB02AAF7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0" i="0" dirty="0">
                <a:solidFill>
                  <a:schemeClr val="bg2">
                    <a:lumMod val="75000"/>
                  </a:schemeClr>
                </a:solidFill>
                <a:effectLst/>
                <a:latin typeface="Vladimir Script" panose="03050402040407070305" pitchFamily="66" charset="0"/>
              </a:rPr>
              <a:t>Línea de tiempo de la historia de la radio</a:t>
            </a:r>
            <a:endParaRPr lang="es-CO" dirty="0">
              <a:solidFill>
                <a:schemeClr val="bg2">
                  <a:lumMod val="75000"/>
                </a:schemeClr>
              </a:solidFill>
              <a:latin typeface="Vladimir Script" panose="03050402040407070305" pitchFamily="66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4FEE048-E25E-45C0-B6DB-D7DF93B30B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97280" y="2195421"/>
            <a:ext cx="8636467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1873.</a:t>
            </a:r>
            <a:r>
              <a:rPr kumimoji="0" lang="es-CO" altLang="es-CO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Maxwell publica su teoría sobre las ondas electromagnéticas.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1888.</a:t>
            </a:r>
            <a:r>
              <a:rPr kumimoji="0" lang="es-CO" altLang="es-CO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Hertz crea el primer detector y transmisor de ondas electromagnéticas.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1895.</a:t>
            </a:r>
            <a:r>
              <a:rPr kumimoji="0" lang="es-CO" altLang="es-CO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Marconi inventa el primer receptor de ondas hertzianas usando un oscilador eléctrico creado por Hertz.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1896.</a:t>
            </a:r>
            <a:r>
              <a:rPr kumimoji="0" lang="es-CO" altLang="es-CO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Popov inventa la primera antena electromagnética.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1897.</a:t>
            </a:r>
            <a:r>
              <a:rPr kumimoji="0" lang="es-CO" altLang="es-CO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Tesla presenta la patente para el radiotransmisor.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1899</a:t>
            </a:r>
            <a:r>
              <a:rPr kumimoji="0" lang="es-CO" altLang="es-CO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Marconi realiza la primera transmisión de un país a otro (Inglaterra a Francia).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1900.</a:t>
            </a:r>
            <a:r>
              <a:rPr kumimoji="0" lang="es-CO" altLang="es-CO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Se inventa la radio AM.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1901.</a:t>
            </a:r>
            <a:r>
              <a:rPr kumimoji="0" lang="es-CO" altLang="es-CO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Marconi y Fleming transmiten la primera señal telegráfica inalámbrica a lo largo de 2.400 km de distancia.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1910.</a:t>
            </a:r>
            <a:r>
              <a:rPr kumimoji="0" lang="es-CO" altLang="es-CO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La primera radio galena es inventada por </a:t>
            </a:r>
            <a:r>
              <a:rPr kumimoji="0" lang="es-CO" altLang="es-CO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Dunwoody</a:t>
            </a:r>
            <a:r>
              <a:rPr kumimoji="0" lang="es-CO" altLang="es-CO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y </a:t>
            </a:r>
            <a:r>
              <a:rPr kumimoji="0" lang="es-CO" altLang="es-CO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Whittier</a:t>
            </a:r>
            <a:r>
              <a:rPr kumimoji="0" lang="es-CO" altLang="es-CO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s-CO" altLang="es-CO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Picard</a:t>
            </a:r>
            <a:r>
              <a:rPr kumimoji="0" lang="es-CO" altLang="es-CO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1914.</a:t>
            </a:r>
            <a:r>
              <a:rPr kumimoji="0" lang="es-CO" altLang="es-CO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Inicia la Primera Guerra Mundial y la radio es ampliamente utilizada para coordinar la localización de las tropas.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1920.</a:t>
            </a:r>
            <a:r>
              <a:rPr kumimoji="0" lang="es-CO" altLang="es-CO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Aparecen las primeras emisiones radiales regulares y de entretenimiento.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1933.</a:t>
            </a:r>
            <a:r>
              <a:rPr kumimoji="0" lang="es-CO" altLang="es-CO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Se inventa la radio FM.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1948.</a:t>
            </a:r>
            <a:r>
              <a:rPr kumimoji="0" lang="es-CO" altLang="es-CO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Se inventa la radio de transistores.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1963.</a:t>
            </a:r>
            <a:r>
              <a:rPr kumimoji="0" lang="es-CO" altLang="es-CO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Primera emisión de radio vía satelital.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1993.</a:t>
            </a:r>
            <a:r>
              <a:rPr kumimoji="0" lang="es-CO" altLang="es-CO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Surge la primera estación de radio online.</a:t>
            </a:r>
            <a:br>
              <a:rPr kumimoji="0" lang="es-CO" altLang="es-CO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br>
              <a:rPr kumimoji="0" lang="es-CO" altLang="es-CO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835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/>
        <p:sndAc>
          <p:stSnd>
            <p:snd r:embed="rId2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8F300A-2697-460A-8D5E-240A793BE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514" y="286604"/>
            <a:ext cx="9871166" cy="1139425"/>
          </a:xfrm>
        </p:spPr>
        <p:txBody>
          <a:bodyPr>
            <a:normAutofit fontScale="90000"/>
          </a:bodyPr>
          <a:lstStyle/>
          <a:p>
            <a:r>
              <a:rPr lang="es-CO" b="1" i="0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Edwardian Script ITC" panose="030303020407070D0804" pitchFamily="66" charset="0"/>
              </a:rPr>
              <a:t>Programas radiales: </a:t>
            </a:r>
            <a:br>
              <a:rPr lang="es-CO" b="1" i="0" dirty="0">
                <a:solidFill>
                  <a:srgbClr val="002060"/>
                </a:solidFill>
                <a:effectLst/>
                <a:latin typeface="Fjalla One" panose="020B0604020202020204" pitchFamily="2" charset="0"/>
              </a:rPr>
            </a:br>
            <a:endParaRPr lang="es-CO" b="1" dirty="0">
              <a:solidFill>
                <a:srgbClr val="00206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32C991-23D5-4C93-BC66-F17840566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657" y="805543"/>
            <a:ext cx="10580913" cy="5910943"/>
          </a:xfrm>
        </p:spPr>
        <p:txBody>
          <a:bodyPr>
            <a:normAutofit fontScale="25000" lnSpcReduction="20000"/>
          </a:bodyPr>
          <a:lstStyle/>
          <a:p>
            <a:pPr algn="l" rtl="0"/>
            <a:r>
              <a:rPr lang="es-ES" sz="4000" b="1" i="0" u="none" strike="noStrike" dirty="0">
                <a:solidFill>
                  <a:srgbClr val="0079BB"/>
                </a:solidFill>
                <a:effectLst/>
                <a:latin typeface="Roboto slab"/>
              </a:rPr>
              <a:t>‘La Señal de la mañana’</a:t>
            </a:r>
          </a:p>
          <a:p>
            <a:pPr algn="l" rtl="0"/>
            <a:r>
              <a:rPr lang="es-ES" sz="4200" b="1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Inicia un nuevo día con el análisis, la actualidad regional, los protagonistas de la agenda nacional y el </a:t>
            </a:r>
            <a:r>
              <a:rPr lang="es-ES" sz="4200" b="1" u="sng" dirty="0">
                <a:solidFill>
                  <a:srgbClr val="0079BB"/>
                </a:solidFill>
                <a:latin typeface="Roboto" panose="02000000000000000000" pitchFamily="2" charset="0"/>
              </a:rPr>
              <a:t>equipo informativo de la Radio Nacional de Colombia</a:t>
            </a:r>
            <a:r>
              <a:rPr lang="es-ES" sz="4200" b="1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. El equipo es liderado por </a:t>
            </a:r>
            <a:r>
              <a:rPr lang="es-ES" sz="4200" b="1" i="1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Juan Carlos Lasso</a:t>
            </a:r>
            <a:r>
              <a:rPr lang="es-ES" sz="4200" b="1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, acompañado por </a:t>
            </a:r>
            <a:r>
              <a:rPr lang="es-ES" sz="4200" b="1" i="1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Camilo Pérez, Juan Carlos Ramírez y Carolina Araújo.</a:t>
            </a:r>
            <a:endParaRPr lang="es-ES" sz="4200" b="1" i="0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s-ES" sz="4200" b="1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Esta es  una apuesta clara de RTVC de llevar un informativo convergente y multiplataforma que conecta a Colombia a través de las noticias, el análisis, el equilibrio informativo, la cultura, el deporte, el humor y la presencia de la diversidad del país.</a:t>
            </a:r>
          </a:p>
          <a:p>
            <a:pPr algn="l"/>
            <a:r>
              <a:rPr lang="es-ES" sz="4200" b="1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Este programa matutino que cuenta con más de 50 periodistas en la regiones se emite por Radio Nacional de Colombia de 6:00 a. m. a 10:00 a. m. en su horario tradicional, y tiene transmisión por televisión en el Canal Institucional de 6:00 a. m. a 8:00 a. m. y Señal Colombia de 6:00 a 7:00 a. m.; además, va por la plataforma RTVCPlay y los medios digitales de RTVC (páginas web y redes sociales de las marcas del Sistema de Medios Públicos).</a:t>
            </a:r>
          </a:p>
          <a:p>
            <a:pPr algn="l" rtl="0"/>
            <a:r>
              <a:rPr lang="es-ES" sz="4200" b="1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(Lunes a viernes de 6:00 a. m. a 10:00 a. m.)</a:t>
            </a:r>
          </a:p>
          <a:p>
            <a:pPr algn="l"/>
            <a:r>
              <a:rPr lang="es-CO" sz="4200" b="1" i="0" u="none" strike="noStrike" dirty="0">
                <a:solidFill>
                  <a:srgbClr val="0079BB"/>
                </a:solidFill>
                <a:effectLst/>
                <a:latin typeface="Roboto slab"/>
              </a:rPr>
              <a:t>‘#</a:t>
            </a:r>
            <a:r>
              <a:rPr lang="es-CO" sz="4200" b="1" i="0" u="none" strike="noStrike" dirty="0" err="1">
                <a:solidFill>
                  <a:srgbClr val="0079BB"/>
                </a:solidFill>
                <a:effectLst/>
                <a:latin typeface="Roboto slab"/>
              </a:rPr>
              <a:t>DíasDeRadio</a:t>
            </a:r>
            <a:r>
              <a:rPr lang="es-CO" sz="4200" b="1" i="0" u="none" strike="noStrike" dirty="0">
                <a:solidFill>
                  <a:srgbClr val="0079BB"/>
                </a:solidFill>
                <a:effectLst/>
                <a:latin typeface="Roboto slab"/>
              </a:rPr>
              <a:t> de </a:t>
            </a:r>
            <a:r>
              <a:rPr lang="es-CO" sz="4200" b="1" i="0" u="none" strike="noStrike" dirty="0" err="1">
                <a:solidFill>
                  <a:srgbClr val="0079BB"/>
                </a:solidFill>
                <a:effectLst/>
                <a:latin typeface="Roboto slab"/>
              </a:rPr>
              <a:t>Radiónica</a:t>
            </a:r>
            <a:r>
              <a:rPr lang="es-CO" sz="4200" b="1" i="0" u="none" strike="noStrike" dirty="0">
                <a:solidFill>
                  <a:srgbClr val="0079BB"/>
                </a:solidFill>
                <a:effectLst/>
                <a:latin typeface="Roboto slab"/>
              </a:rPr>
              <a:t>’</a:t>
            </a:r>
          </a:p>
          <a:p>
            <a:pPr algn="l"/>
            <a:br>
              <a:rPr lang="es-CO" sz="4200" b="1" dirty="0"/>
            </a:br>
            <a:r>
              <a:rPr lang="es-ES" sz="4200" b="1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Esta franja de </a:t>
            </a:r>
            <a:r>
              <a:rPr lang="es-ES" sz="4200" b="1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Radiónica</a:t>
            </a:r>
            <a:r>
              <a:rPr lang="es-ES" sz="4200" b="1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 de tres horas conducida por los expertos en rock y sonidos alternativos: Héctor Mora, Andrés Durán y Álvaro González, ‘El profe’, lleva cada mañana a los oyentes lo mejor de la programación musical de la emisora con éxitos, clásicos y lanzamientos musicales; entrevistas, la agenda cultural nacional e internacional y lo mejor de todo: ¡un sano entretenimiento para salvar el mundo!</a:t>
            </a:r>
          </a:p>
          <a:p>
            <a:pPr algn="l"/>
            <a:r>
              <a:rPr lang="es-ES" sz="4200" b="1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Los realizadores se han sincronizado de manera correcta con el </a:t>
            </a:r>
            <a:r>
              <a:rPr lang="es-ES" sz="4200" b="1" i="0" u="sng" dirty="0">
                <a:solidFill>
                  <a:srgbClr val="0079BB"/>
                </a:solidFill>
                <a:effectLst/>
                <a:latin typeface="Roboto" panose="02000000000000000000" pitchFamily="2" charset="0"/>
                <a:hlinkClick r:id="rId3"/>
              </a:rPr>
              <a:t>equipo digital de </a:t>
            </a:r>
            <a:r>
              <a:rPr lang="es-ES" sz="4200" b="1" i="0" u="sng" dirty="0" err="1">
                <a:solidFill>
                  <a:srgbClr val="0079BB"/>
                </a:solidFill>
                <a:effectLst/>
                <a:latin typeface="Roboto" panose="02000000000000000000" pitchFamily="2" charset="0"/>
                <a:hlinkClick r:id="rId3"/>
              </a:rPr>
              <a:t>Radiónica</a:t>
            </a:r>
            <a:r>
              <a:rPr lang="es-ES" sz="4200" b="1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 para establecer dinámicas diarias en redes sociales que fomentan la participación de los usuarios, a través de preguntas relacionadas con las temáticas diarias del programa. ¿Ya participaste?</a:t>
            </a:r>
          </a:p>
          <a:p>
            <a:pPr algn="l"/>
            <a:r>
              <a:rPr lang="es-ES" sz="4200" b="1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Las temáticas diarias se definen de acuerdo con el plan de contenidos de </a:t>
            </a:r>
            <a:r>
              <a:rPr lang="es-ES" sz="4200" b="1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Radiónica</a:t>
            </a:r>
            <a:r>
              <a:rPr lang="es-ES" sz="4200" b="1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. Los oyentes pueden encontrar información musical de actualidad, estrenos, grabaciones en vivo, ediciones especiales (vinilos, rarezas), aniversarios sobresalientes en la historia del rock y toda la realidad musical y cultural de los interesados en salvar al mundo.</a:t>
            </a:r>
          </a:p>
          <a:p>
            <a:pPr algn="l"/>
            <a:r>
              <a:rPr lang="es-ES" sz="4200" b="1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Los integrantes: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4200" b="1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Andrés Durán: experto en rock en todas sus vertientes y variaciones, con experiencia de más de 30 años en radio.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4200" b="1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Héctor Mora: experto en rock nacional en todas sus vertientes y variaciones, con experiencia de más de 25 años en radio; productor y realizador de tv, productor de eventos musicales.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4200" b="1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Álvaro González Villamarín 'El Profe': experto en rock iberoamericano en todas sus vertientes y variaciones, con experiencia de más de 25 años en radio; director de </a:t>
            </a:r>
            <a:r>
              <a:rPr lang="es-ES" sz="4200" b="1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Radiónica</a:t>
            </a:r>
            <a:r>
              <a:rPr lang="es-ES" sz="4200" b="1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, escritor y periodista cultural con experiencia en música, cine y literatura.</a:t>
            </a:r>
          </a:p>
          <a:p>
            <a:pPr algn="l"/>
            <a:r>
              <a:rPr lang="es-ES" sz="4200" b="1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(Lunes a viernes de 8:00 a 11:00 a. m.)</a:t>
            </a:r>
          </a:p>
          <a:p>
            <a:endParaRPr lang="es-ES" b="0" i="0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pPr marL="0" indent="0" algn="l" rtl="0">
              <a:buNone/>
            </a:pPr>
            <a:endParaRPr lang="es-ES" b="0" i="0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pPr marL="0" indent="0" algn="l" rtl="0">
              <a:buNone/>
            </a:pPr>
            <a:endParaRPr lang="es-ES" b="0" i="0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br>
              <a:rPr lang="es-ES" dirty="0"/>
            </a:b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94652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/>
        <p:sndAc>
          <p:stSnd>
            <p:snd r:embed="rId2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167</TotalTime>
  <Words>2424</Words>
  <Application>Microsoft Office PowerPoint</Application>
  <PresentationFormat>Panorámica</PresentationFormat>
  <Paragraphs>117</Paragraphs>
  <Slides>14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18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33" baseType="lpstr">
      <vt:lpstr>SimSun-ExtB</vt:lpstr>
      <vt:lpstr>Arial</vt:lpstr>
      <vt:lpstr>Bahnschrift SemiBold SemiConden</vt:lpstr>
      <vt:lpstr>Bell MT</vt:lpstr>
      <vt:lpstr>Bodoni MT</vt:lpstr>
      <vt:lpstr>Calibri</vt:lpstr>
      <vt:lpstr>Calibri Light</vt:lpstr>
      <vt:lpstr>Edwardian Script ITC</vt:lpstr>
      <vt:lpstr>Elephant</vt:lpstr>
      <vt:lpstr>Fjalla One</vt:lpstr>
      <vt:lpstr>MV Boli</vt:lpstr>
      <vt:lpstr>OCR A Extended</vt:lpstr>
      <vt:lpstr>Old English Text MT</vt:lpstr>
      <vt:lpstr>Open Sans</vt:lpstr>
      <vt:lpstr>Roboto</vt:lpstr>
      <vt:lpstr>Roboto slab</vt:lpstr>
      <vt:lpstr>Segoe Script</vt:lpstr>
      <vt:lpstr>Vladimir Script</vt:lpstr>
      <vt:lpstr>Retrospección</vt:lpstr>
      <vt:lpstr>RADIO</vt:lpstr>
      <vt:lpstr>Presentación de PowerPoint</vt:lpstr>
      <vt:lpstr>     La física de las ondas electromagnéticas</vt:lpstr>
      <vt:lpstr>Presentación de PowerPoint</vt:lpstr>
      <vt:lpstr>Primeras transmisiones de radio</vt:lpstr>
      <vt:lpstr>Presentación de PowerPoint</vt:lpstr>
      <vt:lpstr>Presentación de PowerPoint</vt:lpstr>
      <vt:lpstr>Línea de tiempo de la historia de la radio</vt:lpstr>
      <vt:lpstr>Programas radiales:  </vt:lpstr>
      <vt:lpstr>PROGRAMAS</vt:lpstr>
      <vt:lpstr>Otras opciones matutinas </vt:lpstr>
      <vt:lpstr>Presentación de PowerPoint</vt:lpstr>
      <vt:lpstr>ENLACES DE LAS SEÑALES DE COMLOMBIA</vt:lpstr>
      <vt:lpstr>AFROCOLOMBIANIDAD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</dc:title>
  <dc:creator>María José Álvarez Ortega</dc:creator>
  <cp:lastModifiedBy>María José Álvarez Ortega</cp:lastModifiedBy>
  <cp:revision>1</cp:revision>
  <dcterms:created xsi:type="dcterms:W3CDTF">2022-04-27T21:30:57Z</dcterms:created>
  <dcterms:modified xsi:type="dcterms:W3CDTF">2022-04-28T00:22:50Z</dcterms:modified>
</cp:coreProperties>
</file>